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48"/>
  </p:notesMasterIdLst>
  <p:handoutMasterIdLst>
    <p:handoutMasterId r:id="rId49"/>
  </p:handoutMasterIdLst>
  <p:sldIdLst>
    <p:sldId id="259" r:id="rId5"/>
    <p:sldId id="361" r:id="rId6"/>
    <p:sldId id="376" r:id="rId7"/>
    <p:sldId id="377" r:id="rId8"/>
    <p:sldId id="474" r:id="rId9"/>
    <p:sldId id="378" r:id="rId10"/>
    <p:sldId id="379" r:id="rId11"/>
    <p:sldId id="380" r:id="rId12"/>
    <p:sldId id="558" r:id="rId13"/>
    <p:sldId id="554" r:id="rId14"/>
    <p:sldId id="555" r:id="rId15"/>
    <p:sldId id="559" r:id="rId16"/>
    <p:sldId id="381" r:id="rId17"/>
    <p:sldId id="561" r:id="rId18"/>
    <p:sldId id="562" r:id="rId19"/>
    <p:sldId id="564" r:id="rId20"/>
    <p:sldId id="382" r:id="rId21"/>
    <p:sldId id="428" r:id="rId22"/>
    <p:sldId id="565" r:id="rId23"/>
    <p:sldId id="566" r:id="rId24"/>
    <p:sldId id="567" r:id="rId25"/>
    <p:sldId id="568" r:id="rId26"/>
    <p:sldId id="383" r:id="rId27"/>
    <p:sldId id="570" r:id="rId28"/>
    <p:sldId id="384" r:id="rId29"/>
    <p:sldId id="385" r:id="rId30"/>
    <p:sldId id="386" r:id="rId31"/>
    <p:sldId id="481" r:id="rId32"/>
    <p:sldId id="387" r:id="rId33"/>
    <p:sldId id="388" r:id="rId34"/>
    <p:sldId id="389" r:id="rId35"/>
    <p:sldId id="574" r:id="rId36"/>
    <p:sldId id="573" r:id="rId37"/>
    <p:sldId id="488" r:id="rId38"/>
    <p:sldId id="391" r:id="rId39"/>
    <p:sldId id="390" r:id="rId40"/>
    <p:sldId id="392" r:id="rId41"/>
    <p:sldId id="393" r:id="rId42"/>
    <p:sldId id="394" r:id="rId43"/>
    <p:sldId id="395" r:id="rId44"/>
    <p:sldId id="396" r:id="rId45"/>
    <p:sldId id="398" r:id="rId46"/>
    <p:sldId id="375"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C6C"/>
    <a:srgbClr val="6C0000"/>
    <a:srgbClr val="00449A"/>
    <a:srgbClr val="003A8E"/>
    <a:srgbClr val="003A8F"/>
    <a:srgbClr val="E3893D"/>
    <a:srgbClr val="E47C37"/>
    <a:srgbClr val="0064B8"/>
    <a:srgbClr val="F0F0F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87130"/>
  </p:normalViewPr>
  <p:slideViewPr>
    <p:cSldViewPr snapToGrid="0" snapToObjects="1">
      <p:cViewPr varScale="1">
        <p:scale>
          <a:sx n="114" d="100"/>
          <a:sy n="114" d="100"/>
        </p:scale>
        <p:origin x="1278" y="102"/>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10/19/2020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2020/10/19</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10/19/2020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10/19/2020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391547" y="817075"/>
            <a:ext cx="5416277"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058904" y="2203498"/>
            <a:ext cx="3258737"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9.2    I/O</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设备与控制器</a:t>
            </a:r>
          </a:p>
        </p:txBody>
      </p:sp>
      <p:sp>
        <p:nvSpPr>
          <p:cNvPr id="148" name="文本框 48"/>
          <p:cNvSpPr txBox="1"/>
          <p:nvPr/>
        </p:nvSpPr>
        <p:spPr>
          <a:xfrm>
            <a:off x="4058904" y="2895229"/>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设备数据传输控制方式</a:t>
            </a:r>
          </a:p>
        </p:txBody>
      </p:sp>
      <p:sp>
        <p:nvSpPr>
          <p:cNvPr id="155" name="文本框 62"/>
          <p:cNvSpPr txBox="1"/>
          <p:nvPr/>
        </p:nvSpPr>
        <p:spPr>
          <a:xfrm>
            <a:off x="4058905" y="1528429"/>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9.1    I/O</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系统概述</a:t>
            </a:r>
          </a:p>
        </p:txBody>
      </p:sp>
      <p:sp>
        <p:nvSpPr>
          <p:cNvPr id="162" name="文本框 76"/>
          <p:cNvSpPr txBox="1"/>
          <p:nvPr/>
        </p:nvSpPr>
        <p:spPr>
          <a:xfrm>
            <a:off x="4058904" y="3615122"/>
            <a:ext cx="4493424"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缓冲技术</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9</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899505" y="3567997"/>
            <a:ext cx="1704762" cy="523220"/>
          </a:xfrm>
          <a:prstGeom prst="rect">
            <a:avLst/>
          </a:prstGeom>
          <a:noFill/>
        </p:spPr>
        <p:txBody>
          <a:bodyPr wrap="none" rtlCol="0">
            <a:spAutoFit/>
          </a:bodyPr>
          <a:lstStyle/>
          <a:p>
            <a:r>
              <a:rPr lang="en-US" altLang="zh-CN" sz="2800" b="1" spc="38" dirty="0">
                <a:solidFill>
                  <a:schemeClr val="bg1"/>
                </a:solidFill>
                <a:latin typeface="华文楷体" panose="02010600040101010101" pitchFamily="2" charset="-122"/>
                <a:ea typeface="华文楷体" panose="02010600040101010101" pitchFamily="2" charset="-122"/>
              </a:rPr>
              <a:t>I/O </a:t>
            </a:r>
            <a:r>
              <a:rPr lang="zh-CN" altLang="en-US" sz="2800" b="1" spc="38" dirty="0">
                <a:solidFill>
                  <a:schemeClr val="bg1"/>
                </a:solidFill>
                <a:latin typeface="华文楷体" panose="02010600040101010101" pitchFamily="2" charset="-122"/>
                <a:ea typeface="华文楷体" panose="02010600040101010101" pitchFamily="2" charset="-122"/>
              </a:rPr>
              <a:t>管 理</a:t>
            </a:r>
          </a:p>
        </p:txBody>
      </p:sp>
      <p:sp>
        <p:nvSpPr>
          <p:cNvPr id="11" name="文本框 76"/>
          <p:cNvSpPr txBox="1"/>
          <p:nvPr/>
        </p:nvSpPr>
        <p:spPr>
          <a:xfrm>
            <a:off x="4058905" y="4285912"/>
            <a:ext cx="474891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9.5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设备的分配</a:t>
            </a:r>
          </a:p>
        </p:txBody>
      </p:sp>
      <p:sp>
        <p:nvSpPr>
          <p:cNvPr id="12" name="文本框 76"/>
          <p:cNvSpPr txBox="1"/>
          <p:nvPr/>
        </p:nvSpPr>
        <p:spPr>
          <a:xfrm>
            <a:off x="4058905" y="5007953"/>
            <a:ext cx="474891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9.6    I/O</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相关软件</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ext Box 2">
            <a:extLst>
              <a:ext uri="{FF2B5EF4-FFF2-40B4-BE49-F238E27FC236}">
                <a16:creationId xmlns:a16="http://schemas.microsoft.com/office/drawing/2014/main" id="{91C5CBD5-BFE8-49A1-85F4-70B6951C9733}"/>
              </a:ext>
            </a:extLst>
          </p:cNvPr>
          <p:cNvSpPr txBox="1">
            <a:spLocks noChangeArrowheads="1"/>
          </p:cNvSpPr>
          <p:nvPr/>
        </p:nvSpPr>
        <p:spPr bwMode="auto">
          <a:xfrm>
            <a:off x="6477000" y="5867400"/>
            <a:ext cx="914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1">
                <a:latin typeface="Times New Roman" panose="02020603050405020304" pitchFamily="18" charset="0"/>
              </a:rPr>
              <a:t>（</a:t>
            </a:r>
            <a:r>
              <a:rPr lang="en-US" altLang="zh-CN" sz="1800" b="1">
                <a:latin typeface="Times New Roman" panose="02020603050405020304" pitchFamily="18" charset="0"/>
              </a:rPr>
              <a:t>b）</a:t>
            </a:r>
          </a:p>
        </p:txBody>
      </p:sp>
      <p:grpSp>
        <p:nvGrpSpPr>
          <p:cNvPr id="399363" name="Group 3">
            <a:extLst>
              <a:ext uri="{FF2B5EF4-FFF2-40B4-BE49-F238E27FC236}">
                <a16:creationId xmlns:a16="http://schemas.microsoft.com/office/drawing/2014/main" id="{7BB03F1B-FF2A-4082-9D9D-67BB877966FF}"/>
              </a:ext>
            </a:extLst>
          </p:cNvPr>
          <p:cNvGrpSpPr>
            <a:grpSpLocks/>
          </p:cNvGrpSpPr>
          <p:nvPr/>
        </p:nvGrpSpPr>
        <p:grpSpPr bwMode="auto">
          <a:xfrm>
            <a:off x="1524000" y="838200"/>
            <a:ext cx="6705600" cy="5413375"/>
            <a:chOff x="240" y="0"/>
            <a:chExt cx="5136" cy="3889"/>
          </a:xfrm>
        </p:grpSpPr>
        <p:sp>
          <p:nvSpPr>
            <p:cNvPr id="399364" name="Rectangle 4">
              <a:extLst>
                <a:ext uri="{FF2B5EF4-FFF2-40B4-BE49-F238E27FC236}">
                  <a16:creationId xmlns:a16="http://schemas.microsoft.com/office/drawing/2014/main" id="{F94324F8-A91D-4234-9763-C0066D239E1B}"/>
                </a:ext>
              </a:extLst>
            </p:cNvPr>
            <p:cNvSpPr>
              <a:spLocks noChangeArrowheads="1"/>
            </p:cNvSpPr>
            <p:nvPr/>
          </p:nvSpPr>
          <p:spPr bwMode="auto">
            <a:xfrm>
              <a:off x="528" y="624"/>
              <a:ext cx="1488"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接收到</a:t>
              </a:r>
              <a:r>
                <a:rPr lang="en-US" altLang="zh-CN" sz="1600" b="1">
                  <a:latin typeface="Times New Roman" panose="02020603050405020304" pitchFamily="18" charset="0"/>
                </a:rPr>
                <a:t>Start</a:t>
              </a:r>
              <a:r>
                <a:rPr lang="zh-CN" altLang="en-US" sz="1600" b="1">
                  <a:latin typeface="Times New Roman" panose="02020603050405020304" pitchFamily="18" charset="0"/>
                </a:rPr>
                <a:t>命令</a:t>
              </a:r>
            </a:p>
          </p:txBody>
        </p:sp>
        <p:sp>
          <p:nvSpPr>
            <p:cNvPr id="399365" name="Rectangle 5">
              <a:extLst>
                <a:ext uri="{FF2B5EF4-FFF2-40B4-BE49-F238E27FC236}">
                  <a16:creationId xmlns:a16="http://schemas.microsoft.com/office/drawing/2014/main" id="{24DF7041-FA52-49F0-A47A-C950AD237856}"/>
                </a:ext>
              </a:extLst>
            </p:cNvPr>
            <p:cNvSpPr>
              <a:spLocks noChangeArrowheads="1"/>
            </p:cNvSpPr>
            <p:nvPr/>
          </p:nvSpPr>
          <p:spPr bwMode="auto">
            <a:xfrm>
              <a:off x="432" y="1248"/>
              <a:ext cx="1968"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做接收或发送数据准备</a:t>
              </a:r>
            </a:p>
          </p:txBody>
        </p:sp>
        <p:sp>
          <p:nvSpPr>
            <p:cNvPr id="399366" name="Rectangle 6">
              <a:extLst>
                <a:ext uri="{FF2B5EF4-FFF2-40B4-BE49-F238E27FC236}">
                  <a16:creationId xmlns:a16="http://schemas.microsoft.com/office/drawing/2014/main" id="{6B27E999-A976-4A33-9412-970609E76C86}"/>
                </a:ext>
              </a:extLst>
            </p:cNvPr>
            <p:cNvSpPr>
              <a:spLocks noChangeArrowheads="1"/>
            </p:cNvSpPr>
            <p:nvPr/>
          </p:nvSpPr>
          <p:spPr bwMode="auto">
            <a:xfrm>
              <a:off x="432" y="3072"/>
              <a:ext cx="1968"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等待</a:t>
              </a:r>
              <a:r>
                <a:rPr lang="en-US" altLang="zh-CN" sz="1600" b="1">
                  <a:latin typeface="Times New Roman" panose="02020603050405020304" pitchFamily="18" charset="0"/>
                </a:rPr>
                <a:t>CPU</a:t>
              </a:r>
              <a:r>
                <a:rPr lang="zh-CN" altLang="en-US" sz="1600" b="1">
                  <a:latin typeface="Times New Roman" panose="02020603050405020304" pitchFamily="18" charset="0"/>
                </a:rPr>
                <a:t>来的下条命令</a:t>
              </a:r>
            </a:p>
          </p:txBody>
        </p:sp>
        <p:sp>
          <p:nvSpPr>
            <p:cNvPr id="399367" name="Rectangle 7">
              <a:extLst>
                <a:ext uri="{FF2B5EF4-FFF2-40B4-BE49-F238E27FC236}">
                  <a16:creationId xmlns:a16="http://schemas.microsoft.com/office/drawing/2014/main" id="{7650263F-91D2-420A-B3EC-FB57981FEB1F}"/>
                </a:ext>
              </a:extLst>
            </p:cNvPr>
            <p:cNvSpPr>
              <a:spLocks noChangeArrowheads="1"/>
            </p:cNvSpPr>
            <p:nvPr/>
          </p:nvSpPr>
          <p:spPr bwMode="auto">
            <a:xfrm>
              <a:off x="480" y="2496"/>
              <a:ext cx="1776"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标志触发器置“</a:t>
              </a:r>
              <a:r>
                <a:rPr lang="en-US" altLang="zh-CN" sz="1600" b="1">
                  <a:latin typeface="Times New Roman" panose="02020603050405020304" pitchFamily="18" charset="0"/>
                </a:rPr>
                <a:t>Done”</a:t>
              </a:r>
            </a:p>
          </p:txBody>
        </p:sp>
        <p:sp>
          <p:nvSpPr>
            <p:cNvPr id="399368" name="Rectangle 8">
              <a:extLst>
                <a:ext uri="{FF2B5EF4-FFF2-40B4-BE49-F238E27FC236}">
                  <a16:creationId xmlns:a16="http://schemas.microsoft.com/office/drawing/2014/main" id="{982C5399-690B-4C52-BA4B-B69E21670C37}"/>
                </a:ext>
              </a:extLst>
            </p:cNvPr>
            <p:cNvSpPr>
              <a:spLocks noChangeArrowheads="1"/>
            </p:cNvSpPr>
            <p:nvPr/>
          </p:nvSpPr>
          <p:spPr bwMode="auto">
            <a:xfrm>
              <a:off x="3648" y="3024"/>
              <a:ext cx="1488" cy="48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执行下条命令</a:t>
              </a:r>
            </a:p>
            <a:p>
              <a:pPr algn="ctr"/>
              <a:r>
                <a:rPr lang="zh-CN" altLang="en-US" sz="1600" b="1">
                  <a:latin typeface="Times New Roman" panose="02020603050405020304" pitchFamily="18" charset="0"/>
                </a:rPr>
                <a:t>开始数据传送</a:t>
              </a:r>
            </a:p>
          </p:txBody>
        </p:sp>
        <p:sp>
          <p:nvSpPr>
            <p:cNvPr id="399369" name="Rectangle 9">
              <a:extLst>
                <a:ext uri="{FF2B5EF4-FFF2-40B4-BE49-F238E27FC236}">
                  <a16:creationId xmlns:a16="http://schemas.microsoft.com/office/drawing/2014/main" id="{472575A1-2F5C-43C2-B62C-4ACE0341E0AA}"/>
                </a:ext>
              </a:extLst>
            </p:cNvPr>
            <p:cNvSpPr>
              <a:spLocks noChangeArrowheads="1"/>
            </p:cNvSpPr>
            <p:nvPr/>
          </p:nvSpPr>
          <p:spPr bwMode="auto">
            <a:xfrm>
              <a:off x="3648" y="2352"/>
              <a:ext cx="1488"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等待</a:t>
              </a:r>
            </a:p>
          </p:txBody>
        </p:sp>
        <p:sp>
          <p:nvSpPr>
            <p:cNvPr id="399370" name="Rectangle 10">
              <a:extLst>
                <a:ext uri="{FF2B5EF4-FFF2-40B4-BE49-F238E27FC236}">
                  <a16:creationId xmlns:a16="http://schemas.microsoft.com/office/drawing/2014/main" id="{E933C5AE-6A4E-431A-9C51-21BD7C33393F}"/>
                </a:ext>
              </a:extLst>
            </p:cNvPr>
            <p:cNvSpPr>
              <a:spLocks noChangeArrowheads="1"/>
            </p:cNvSpPr>
            <p:nvPr/>
          </p:nvSpPr>
          <p:spPr bwMode="auto">
            <a:xfrm>
              <a:off x="3600" y="576"/>
              <a:ext cx="1488" cy="288"/>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发</a:t>
              </a:r>
              <a:r>
                <a:rPr lang="en-US" altLang="zh-CN" sz="1600" b="1">
                  <a:latin typeface="Times New Roman" panose="02020603050405020304" pitchFamily="18" charset="0"/>
                </a:rPr>
                <a:t>Start</a:t>
              </a:r>
              <a:r>
                <a:rPr lang="zh-CN" altLang="en-US" sz="1600" b="1">
                  <a:latin typeface="Times New Roman" panose="02020603050405020304" pitchFamily="18" charset="0"/>
                </a:rPr>
                <a:t>命令</a:t>
              </a:r>
            </a:p>
          </p:txBody>
        </p:sp>
        <p:sp>
          <p:nvSpPr>
            <p:cNvPr id="399371" name="AutoShape 11">
              <a:extLst>
                <a:ext uri="{FF2B5EF4-FFF2-40B4-BE49-F238E27FC236}">
                  <a16:creationId xmlns:a16="http://schemas.microsoft.com/office/drawing/2014/main" id="{19792EB9-EF74-4131-9ECC-6432D71F6DE8}"/>
                </a:ext>
              </a:extLst>
            </p:cNvPr>
            <p:cNvSpPr>
              <a:spLocks noChangeArrowheads="1"/>
            </p:cNvSpPr>
            <p:nvPr/>
          </p:nvSpPr>
          <p:spPr bwMode="auto">
            <a:xfrm>
              <a:off x="480" y="1728"/>
              <a:ext cx="1488" cy="576"/>
            </a:xfrm>
            <a:prstGeom prst="flowChartDecision">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准备完毕？</a:t>
              </a:r>
            </a:p>
          </p:txBody>
        </p:sp>
        <p:sp>
          <p:nvSpPr>
            <p:cNvPr id="399372" name="AutoShape 12">
              <a:extLst>
                <a:ext uri="{FF2B5EF4-FFF2-40B4-BE49-F238E27FC236}">
                  <a16:creationId xmlns:a16="http://schemas.microsoft.com/office/drawing/2014/main" id="{31952550-4C39-42CD-B82A-01DF2B15F68C}"/>
                </a:ext>
              </a:extLst>
            </p:cNvPr>
            <p:cNvSpPr>
              <a:spLocks noChangeArrowheads="1"/>
            </p:cNvSpPr>
            <p:nvPr/>
          </p:nvSpPr>
          <p:spPr bwMode="auto">
            <a:xfrm>
              <a:off x="3504" y="1200"/>
              <a:ext cx="1632" cy="864"/>
            </a:xfrm>
            <a:prstGeom prst="flowChartDecision">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anose="02020603050405020304" pitchFamily="18" charset="0"/>
                </a:rPr>
                <a:t>设备标志触发</a:t>
              </a:r>
            </a:p>
            <a:p>
              <a:pPr algn="ctr"/>
              <a:r>
                <a:rPr lang="zh-CN" altLang="en-US" sz="1600" b="1">
                  <a:latin typeface="Times New Roman" panose="02020603050405020304" pitchFamily="18" charset="0"/>
                </a:rPr>
                <a:t>器为“</a:t>
              </a:r>
              <a:r>
                <a:rPr lang="en-US" altLang="zh-CN" sz="1600" b="1">
                  <a:latin typeface="Times New Roman" panose="02020603050405020304" pitchFamily="18" charset="0"/>
                </a:rPr>
                <a:t>Done”</a:t>
              </a:r>
            </a:p>
          </p:txBody>
        </p:sp>
        <p:sp>
          <p:nvSpPr>
            <p:cNvPr id="399373" name="Text Box 13">
              <a:extLst>
                <a:ext uri="{FF2B5EF4-FFF2-40B4-BE49-F238E27FC236}">
                  <a16:creationId xmlns:a16="http://schemas.microsoft.com/office/drawing/2014/main" id="{2E1D5751-B005-48E9-9D19-02B727D019C2}"/>
                </a:ext>
              </a:extLst>
            </p:cNvPr>
            <p:cNvSpPr txBox="1">
              <a:spLocks noChangeArrowheads="1"/>
            </p:cNvSpPr>
            <p:nvPr/>
          </p:nvSpPr>
          <p:spPr bwMode="auto">
            <a:xfrm>
              <a:off x="816" y="96"/>
              <a:ext cx="105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外围设备</a:t>
              </a:r>
            </a:p>
          </p:txBody>
        </p:sp>
        <p:sp>
          <p:nvSpPr>
            <p:cNvPr id="399374" name="Line 14">
              <a:extLst>
                <a:ext uri="{FF2B5EF4-FFF2-40B4-BE49-F238E27FC236}">
                  <a16:creationId xmlns:a16="http://schemas.microsoft.com/office/drawing/2014/main" id="{37A6B671-3499-4CC2-82E1-48FB5F86AEE3}"/>
                </a:ext>
              </a:extLst>
            </p:cNvPr>
            <p:cNvSpPr>
              <a:spLocks noChangeShapeType="1"/>
            </p:cNvSpPr>
            <p:nvPr/>
          </p:nvSpPr>
          <p:spPr bwMode="auto">
            <a:xfrm>
              <a:off x="1200" y="336"/>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75" name="Line 15">
              <a:extLst>
                <a:ext uri="{FF2B5EF4-FFF2-40B4-BE49-F238E27FC236}">
                  <a16:creationId xmlns:a16="http://schemas.microsoft.com/office/drawing/2014/main" id="{C218FA32-B6A4-4461-BE86-EDDB1247FCC8}"/>
                </a:ext>
              </a:extLst>
            </p:cNvPr>
            <p:cNvSpPr>
              <a:spLocks noChangeShapeType="1"/>
            </p:cNvSpPr>
            <p:nvPr/>
          </p:nvSpPr>
          <p:spPr bwMode="auto">
            <a:xfrm>
              <a:off x="1200" y="912"/>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76" name="Line 16">
              <a:extLst>
                <a:ext uri="{FF2B5EF4-FFF2-40B4-BE49-F238E27FC236}">
                  <a16:creationId xmlns:a16="http://schemas.microsoft.com/office/drawing/2014/main" id="{99A51AC4-3BA1-410A-847B-2654128B666A}"/>
                </a:ext>
              </a:extLst>
            </p:cNvPr>
            <p:cNvSpPr>
              <a:spLocks noChangeShapeType="1"/>
            </p:cNvSpPr>
            <p:nvPr/>
          </p:nvSpPr>
          <p:spPr bwMode="auto">
            <a:xfrm>
              <a:off x="1200" y="1536"/>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77" name="Line 17">
              <a:extLst>
                <a:ext uri="{FF2B5EF4-FFF2-40B4-BE49-F238E27FC236}">
                  <a16:creationId xmlns:a16="http://schemas.microsoft.com/office/drawing/2014/main" id="{3289287C-17A0-4DDF-A5E8-1398A97CB394}"/>
                </a:ext>
              </a:extLst>
            </p:cNvPr>
            <p:cNvSpPr>
              <a:spLocks noChangeShapeType="1"/>
            </p:cNvSpPr>
            <p:nvPr/>
          </p:nvSpPr>
          <p:spPr bwMode="auto">
            <a:xfrm>
              <a:off x="1200" y="2304"/>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78" name="Line 18">
              <a:extLst>
                <a:ext uri="{FF2B5EF4-FFF2-40B4-BE49-F238E27FC236}">
                  <a16:creationId xmlns:a16="http://schemas.microsoft.com/office/drawing/2014/main" id="{5CA60C5B-6C95-44C1-AFCA-6E4490BF44A6}"/>
                </a:ext>
              </a:extLst>
            </p:cNvPr>
            <p:cNvSpPr>
              <a:spLocks noChangeShapeType="1"/>
            </p:cNvSpPr>
            <p:nvPr/>
          </p:nvSpPr>
          <p:spPr bwMode="auto">
            <a:xfrm>
              <a:off x="1200" y="2784"/>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79" name="Line 19">
              <a:extLst>
                <a:ext uri="{FF2B5EF4-FFF2-40B4-BE49-F238E27FC236}">
                  <a16:creationId xmlns:a16="http://schemas.microsoft.com/office/drawing/2014/main" id="{7D1FCB41-5DF3-42C9-9FC3-86AE5E287CBC}"/>
                </a:ext>
              </a:extLst>
            </p:cNvPr>
            <p:cNvSpPr>
              <a:spLocks noChangeShapeType="1"/>
            </p:cNvSpPr>
            <p:nvPr/>
          </p:nvSpPr>
          <p:spPr bwMode="auto">
            <a:xfrm>
              <a:off x="1200" y="3360"/>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0" name="Text Box 20">
              <a:extLst>
                <a:ext uri="{FF2B5EF4-FFF2-40B4-BE49-F238E27FC236}">
                  <a16:creationId xmlns:a16="http://schemas.microsoft.com/office/drawing/2014/main" id="{9343846E-CB3B-465C-8550-9E8D6E11D353}"/>
                </a:ext>
              </a:extLst>
            </p:cNvPr>
            <p:cNvSpPr txBox="1">
              <a:spLocks noChangeArrowheads="1"/>
            </p:cNvSpPr>
            <p:nvPr/>
          </p:nvSpPr>
          <p:spPr bwMode="auto">
            <a:xfrm>
              <a:off x="912" y="3647"/>
              <a:ext cx="57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a:t>
              </a:r>
              <a:r>
                <a:rPr lang="en-US" altLang="zh-CN" sz="1600" b="1">
                  <a:latin typeface="Times New Roman" panose="02020603050405020304" pitchFamily="18" charset="0"/>
                </a:rPr>
                <a:t>a）</a:t>
              </a:r>
            </a:p>
          </p:txBody>
        </p:sp>
        <p:sp>
          <p:nvSpPr>
            <p:cNvPr id="399381" name="Line 21">
              <a:extLst>
                <a:ext uri="{FF2B5EF4-FFF2-40B4-BE49-F238E27FC236}">
                  <a16:creationId xmlns:a16="http://schemas.microsoft.com/office/drawing/2014/main" id="{EC3596B2-992F-463E-A33F-C7BDD23004D6}"/>
                </a:ext>
              </a:extLst>
            </p:cNvPr>
            <p:cNvSpPr>
              <a:spLocks noChangeShapeType="1"/>
            </p:cNvSpPr>
            <p:nvPr/>
          </p:nvSpPr>
          <p:spPr bwMode="auto">
            <a:xfrm flipH="1">
              <a:off x="240" y="2016"/>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2" name="Line 22">
              <a:extLst>
                <a:ext uri="{FF2B5EF4-FFF2-40B4-BE49-F238E27FC236}">
                  <a16:creationId xmlns:a16="http://schemas.microsoft.com/office/drawing/2014/main" id="{9FE5F0B4-B6D4-433F-B2C4-72A81013D5AB}"/>
                </a:ext>
              </a:extLst>
            </p:cNvPr>
            <p:cNvSpPr>
              <a:spLocks noChangeShapeType="1"/>
            </p:cNvSpPr>
            <p:nvPr/>
          </p:nvSpPr>
          <p:spPr bwMode="auto">
            <a:xfrm flipV="1">
              <a:off x="240" y="1104"/>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3" name="Line 23">
              <a:extLst>
                <a:ext uri="{FF2B5EF4-FFF2-40B4-BE49-F238E27FC236}">
                  <a16:creationId xmlns:a16="http://schemas.microsoft.com/office/drawing/2014/main" id="{4AEB5346-5801-4477-A634-DA2AE8D823C5}"/>
                </a:ext>
              </a:extLst>
            </p:cNvPr>
            <p:cNvSpPr>
              <a:spLocks noChangeShapeType="1"/>
            </p:cNvSpPr>
            <p:nvPr/>
          </p:nvSpPr>
          <p:spPr bwMode="auto">
            <a:xfrm>
              <a:off x="240" y="1104"/>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4" name="Text Box 24">
              <a:extLst>
                <a:ext uri="{FF2B5EF4-FFF2-40B4-BE49-F238E27FC236}">
                  <a16:creationId xmlns:a16="http://schemas.microsoft.com/office/drawing/2014/main" id="{5A7CA694-97AA-4159-BB78-C3A16BF43197}"/>
                </a:ext>
              </a:extLst>
            </p:cNvPr>
            <p:cNvSpPr txBox="1">
              <a:spLocks noChangeArrowheads="1"/>
            </p:cNvSpPr>
            <p:nvPr/>
          </p:nvSpPr>
          <p:spPr bwMode="auto">
            <a:xfrm>
              <a:off x="240" y="1728"/>
              <a:ext cx="28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否</a:t>
              </a:r>
            </a:p>
          </p:txBody>
        </p:sp>
        <p:sp>
          <p:nvSpPr>
            <p:cNvPr id="399385" name="Text Box 25">
              <a:extLst>
                <a:ext uri="{FF2B5EF4-FFF2-40B4-BE49-F238E27FC236}">
                  <a16:creationId xmlns:a16="http://schemas.microsoft.com/office/drawing/2014/main" id="{E9EDC8F3-BAA6-4DD4-9941-68660AB43349}"/>
                </a:ext>
              </a:extLst>
            </p:cNvPr>
            <p:cNvSpPr txBox="1">
              <a:spLocks noChangeArrowheads="1"/>
            </p:cNvSpPr>
            <p:nvPr/>
          </p:nvSpPr>
          <p:spPr bwMode="auto">
            <a:xfrm>
              <a:off x="1248" y="2208"/>
              <a:ext cx="28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是</a:t>
              </a:r>
            </a:p>
          </p:txBody>
        </p:sp>
        <p:sp>
          <p:nvSpPr>
            <p:cNvPr id="399386" name="Text Box 26">
              <a:extLst>
                <a:ext uri="{FF2B5EF4-FFF2-40B4-BE49-F238E27FC236}">
                  <a16:creationId xmlns:a16="http://schemas.microsoft.com/office/drawing/2014/main" id="{691BD131-28C2-426E-80D9-A29C97A4EE39}"/>
                </a:ext>
              </a:extLst>
            </p:cNvPr>
            <p:cNvSpPr txBox="1">
              <a:spLocks noChangeArrowheads="1"/>
            </p:cNvSpPr>
            <p:nvPr/>
          </p:nvSpPr>
          <p:spPr bwMode="auto">
            <a:xfrm>
              <a:off x="4032" y="0"/>
              <a:ext cx="52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latin typeface="Times New Roman" panose="02020603050405020304" pitchFamily="18" charset="0"/>
                </a:rPr>
                <a:t>CPU</a:t>
              </a:r>
            </a:p>
          </p:txBody>
        </p:sp>
        <p:sp>
          <p:nvSpPr>
            <p:cNvPr id="399387" name="Line 27">
              <a:extLst>
                <a:ext uri="{FF2B5EF4-FFF2-40B4-BE49-F238E27FC236}">
                  <a16:creationId xmlns:a16="http://schemas.microsoft.com/office/drawing/2014/main" id="{22EFE18E-6252-4355-A78C-85C4F65407AC}"/>
                </a:ext>
              </a:extLst>
            </p:cNvPr>
            <p:cNvSpPr>
              <a:spLocks noChangeShapeType="1"/>
            </p:cNvSpPr>
            <p:nvPr/>
          </p:nvSpPr>
          <p:spPr bwMode="auto">
            <a:xfrm>
              <a:off x="4272" y="288"/>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8" name="Line 28">
              <a:extLst>
                <a:ext uri="{FF2B5EF4-FFF2-40B4-BE49-F238E27FC236}">
                  <a16:creationId xmlns:a16="http://schemas.microsoft.com/office/drawing/2014/main" id="{D830B1D0-553C-44DA-9901-44AC9313AEAF}"/>
                </a:ext>
              </a:extLst>
            </p:cNvPr>
            <p:cNvSpPr>
              <a:spLocks noChangeShapeType="1"/>
            </p:cNvSpPr>
            <p:nvPr/>
          </p:nvSpPr>
          <p:spPr bwMode="auto">
            <a:xfrm>
              <a:off x="4320" y="864"/>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89" name="Line 29">
              <a:extLst>
                <a:ext uri="{FF2B5EF4-FFF2-40B4-BE49-F238E27FC236}">
                  <a16:creationId xmlns:a16="http://schemas.microsoft.com/office/drawing/2014/main" id="{2CD61A33-165E-48FE-8E44-0DD0CD2CB3B4}"/>
                </a:ext>
              </a:extLst>
            </p:cNvPr>
            <p:cNvSpPr>
              <a:spLocks noChangeShapeType="1"/>
            </p:cNvSpPr>
            <p:nvPr/>
          </p:nvSpPr>
          <p:spPr bwMode="auto">
            <a:xfrm>
              <a:off x="4320" y="2064"/>
              <a:ext cx="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99390" name="AutoShape 30">
              <a:extLst>
                <a:ext uri="{FF2B5EF4-FFF2-40B4-BE49-F238E27FC236}">
                  <a16:creationId xmlns:a16="http://schemas.microsoft.com/office/drawing/2014/main" id="{620D693C-033A-4F15-8EF8-9A0D15252391}"/>
                </a:ext>
              </a:extLst>
            </p:cNvPr>
            <p:cNvCxnSpPr>
              <a:cxnSpLocks noChangeShapeType="1"/>
            </p:cNvCxnSpPr>
            <p:nvPr/>
          </p:nvCxnSpPr>
          <p:spPr bwMode="auto">
            <a:xfrm rot="10800000" flipH="1" flipV="1">
              <a:off x="3504" y="1632"/>
              <a:ext cx="888" cy="1392"/>
            </a:xfrm>
            <a:prstGeom prst="bentConnector4">
              <a:avLst>
                <a:gd name="adj1" fmla="val -42343"/>
                <a:gd name="adj2" fmla="val 84838"/>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391" name="Line 31">
              <a:extLst>
                <a:ext uri="{FF2B5EF4-FFF2-40B4-BE49-F238E27FC236}">
                  <a16:creationId xmlns:a16="http://schemas.microsoft.com/office/drawing/2014/main" id="{78BC107F-4C4D-443A-8393-784FF3832DB6}"/>
                </a:ext>
              </a:extLst>
            </p:cNvPr>
            <p:cNvSpPr>
              <a:spLocks noChangeShapeType="1"/>
            </p:cNvSpPr>
            <p:nvPr/>
          </p:nvSpPr>
          <p:spPr bwMode="auto">
            <a:xfrm>
              <a:off x="4416" y="3504"/>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92" name="Line 32">
              <a:extLst>
                <a:ext uri="{FF2B5EF4-FFF2-40B4-BE49-F238E27FC236}">
                  <a16:creationId xmlns:a16="http://schemas.microsoft.com/office/drawing/2014/main" id="{769F50E7-AEC5-47C9-B114-8965FAEB346C}"/>
                </a:ext>
              </a:extLst>
            </p:cNvPr>
            <p:cNvSpPr>
              <a:spLocks noChangeShapeType="1"/>
            </p:cNvSpPr>
            <p:nvPr/>
          </p:nvSpPr>
          <p:spPr bwMode="auto">
            <a:xfrm flipH="1">
              <a:off x="2688" y="720"/>
              <a:ext cx="864" cy="0"/>
            </a:xfrm>
            <a:prstGeom prst="line">
              <a:avLst/>
            </a:prstGeom>
            <a:noFill/>
            <a:ln w="38100">
              <a:solidFill>
                <a:schemeClr val="hlink"/>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93" name="Text Box 33">
              <a:extLst>
                <a:ext uri="{FF2B5EF4-FFF2-40B4-BE49-F238E27FC236}">
                  <a16:creationId xmlns:a16="http://schemas.microsoft.com/office/drawing/2014/main" id="{C1BF9069-041B-4113-ABF9-92C7D7336F68}"/>
                </a:ext>
              </a:extLst>
            </p:cNvPr>
            <p:cNvSpPr txBox="1">
              <a:spLocks noChangeArrowheads="1"/>
            </p:cNvSpPr>
            <p:nvPr/>
          </p:nvSpPr>
          <p:spPr bwMode="auto">
            <a:xfrm>
              <a:off x="3217" y="1296"/>
              <a:ext cx="287"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是</a:t>
              </a:r>
            </a:p>
          </p:txBody>
        </p:sp>
        <p:sp>
          <p:nvSpPr>
            <p:cNvPr id="399394" name="Text Box 34">
              <a:extLst>
                <a:ext uri="{FF2B5EF4-FFF2-40B4-BE49-F238E27FC236}">
                  <a16:creationId xmlns:a16="http://schemas.microsoft.com/office/drawing/2014/main" id="{E4548B6E-95BA-4686-BCF8-6B9AD0F40902}"/>
                </a:ext>
              </a:extLst>
            </p:cNvPr>
            <p:cNvSpPr txBox="1">
              <a:spLocks noChangeArrowheads="1"/>
            </p:cNvSpPr>
            <p:nvPr/>
          </p:nvSpPr>
          <p:spPr bwMode="auto">
            <a:xfrm>
              <a:off x="4368" y="2064"/>
              <a:ext cx="28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否</a:t>
              </a:r>
            </a:p>
          </p:txBody>
        </p:sp>
        <p:sp>
          <p:nvSpPr>
            <p:cNvPr id="399395" name="Line 35">
              <a:extLst>
                <a:ext uri="{FF2B5EF4-FFF2-40B4-BE49-F238E27FC236}">
                  <a16:creationId xmlns:a16="http://schemas.microsoft.com/office/drawing/2014/main" id="{F027B3A6-AF34-4715-89C6-8E63259C3759}"/>
                </a:ext>
              </a:extLst>
            </p:cNvPr>
            <p:cNvSpPr>
              <a:spLocks noChangeShapeType="1"/>
            </p:cNvSpPr>
            <p:nvPr/>
          </p:nvSpPr>
          <p:spPr bwMode="auto">
            <a:xfrm>
              <a:off x="5136" y="2496"/>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96" name="Line 36">
              <a:extLst>
                <a:ext uri="{FF2B5EF4-FFF2-40B4-BE49-F238E27FC236}">
                  <a16:creationId xmlns:a16="http://schemas.microsoft.com/office/drawing/2014/main" id="{BAAC5311-A712-4B46-8E25-1EE46C0C54CB}"/>
                </a:ext>
              </a:extLst>
            </p:cNvPr>
            <p:cNvSpPr>
              <a:spLocks noChangeShapeType="1"/>
            </p:cNvSpPr>
            <p:nvPr/>
          </p:nvSpPr>
          <p:spPr bwMode="auto">
            <a:xfrm flipV="1">
              <a:off x="5376" y="1056"/>
              <a:ext cx="0" cy="14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397" name="Line 37">
              <a:extLst>
                <a:ext uri="{FF2B5EF4-FFF2-40B4-BE49-F238E27FC236}">
                  <a16:creationId xmlns:a16="http://schemas.microsoft.com/office/drawing/2014/main" id="{FAAA0B87-22F6-4285-92B4-B6905EB105D1}"/>
                </a:ext>
              </a:extLst>
            </p:cNvPr>
            <p:cNvSpPr>
              <a:spLocks noChangeShapeType="1"/>
            </p:cNvSpPr>
            <p:nvPr/>
          </p:nvSpPr>
          <p:spPr bwMode="auto">
            <a:xfrm flipH="1">
              <a:off x="4320" y="1056"/>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398" name="Text Box 38">
            <a:extLst>
              <a:ext uri="{FF2B5EF4-FFF2-40B4-BE49-F238E27FC236}">
                <a16:creationId xmlns:a16="http://schemas.microsoft.com/office/drawing/2014/main" id="{5F31E8A4-7202-4AD5-B42E-226DD221CD9E}"/>
              </a:ext>
            </a:extLst>
          </p:cNvPr>
          <p:cNvSpPr txBox="1">
            <a:spLocks noChangeArrowheads="1"/>
          </p:cNvSpPr>
          <p:nvPr/>
        </p:nvSpPr>
        <p:spPr bwMode="auto">
          <a:xfrm>
            <a:off x="2971800" y="60198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b="1">
              <a:solidFill>
                <a:schemeClr val="accent2"/>
              </a:solidFill>
              <a:latin typeface="Times New Roman" panose="02020603050405020304" pitchFamily="18" charset="0"/>
            </a:endParaRPr>
          </a:p>
        </p:txBody>
      </p:sp>
      <p:sp>
        <p:nvSpPr>
          <p:cNvPr id="399399" name="Rectangle 39">
            <a:extLst>
              <a:ext uri="{FF2B5EF4-FFF2-40B4-BE49-F238E27FC236}">
                <a16:creationId xmlns:a16="http://schemas.microsoft.com/office/drawing/2014/main" id="{0C87F8ED-5E7E-42F1-82E1-D58EA4938CF9}"/>
              </a:ext>
            </a:extLst>
          </p:cNvPr>
          <p:cNvSpPr>
            <a:spLocks noChangeArrowheads="1"/>
          </p:cNvSpPr>
          <p:nvPr/>
        </p:nvSpPr>
        <p:spPr bwMode="auto">
          <a:xfrm>
            <a:off x="685800" y="3810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a:solidFill>
                  <a:srgbClr val="CF6D31"/>
                </a:solidFill>
                <a:latin typeface="Times New Roman" panose="02020603050405020304" pitchFamily="18" charset="0"/>
                <a:ea typeface="楷体_GB2312" pitchFamily="49" charset="-122"/>
              </a:rPr>
              <a:t>程序直接控制方式图示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0386" name="Group 2">
            <a:extLst>
              <a:ext uri="{FF2B5EF4-FFF2-40B4-BE49-F238E27FC236}">
                <a16:creationId xmlns:a16="http://schemas.microsoft.com/office/drawing/2014/main" id="{43028017-85EA-4404-ADCB-4486594020B2}"/>
              </a:ext>
            </a:extLst>
          </p:cNvPr>
          <p:cNvGrpSpPr>
            <a:grpSpLocks/>
          </p:cNvGrpSpPr>
          <p:nvPr/>
        </p:nvGrpSpPr>
        <p:grpSpPr bwMode="auto">
          <a:xfrm>
            <a:off x="1752600" y="1143000"/>
            <a:ext cx="6132513" cy="4714875"/>
            <a:chOff x="240" y="528"/>
            <a:chExt cx="4772" cy="3758"/>
          </a:xfrm>
        </p:grpSpPr>
        <p:sp>
          <p:nvSpPr>
            <p:cNvPr id="400387" name="Text Box 3">
              <a:extLst>
                <a:ext uri="{FF2B5EF4-FFF2-40B4-BE49-F238E27FC236}">
                  <a16:creationId xmlns:a16="http://schemas.microsoft.com/office/drawing/2014/main" id="{3FF52CFC-7D67-45BE-8028-C2CC2A41A767}"/>
                </a:ext>
              </a:extLst>
            </p:cNvPr>
            <p:cNvSpPr txBox="1">
              <a:spLocks noChangeArrowheads="1"/>
            </p:cNvSpPr>
            <p:nvPr/>
          </p:nvSpPr>
          <p:spPr bwMode="auto">
            <a:xfrm>
              <a:off x="816" y="528"/>
              <a:ext cx="1200" cy="483"/>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向</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部件发读命令</a:t>
              </a:r>
            </a:p>
          </p:txBody>
        </p:sp>
        <p:sp>
          <p:nvSpPr>
            <p:cNvPr id="400388" name="Text Box 4">
              <a:extLst>
                <a:ext uri="{FF2B5EF4-FFF2-40B4-BE49-F238E27FC236}">
                  <a16:creationId xmlns:a16="http://schemas.microsoft.com/office/drawing/2014/main" id="{6C8CD14B-17F9-4018-87E4-B3F5FAB76922}"/>
                </a:ext>
              </a:extLst>
            </p:cNvPr>
            <p:cNvSpPr txBox="1">
              <a:spLocks noChangeArrowheads="1"/>
            </p:cNvSpPr>
            <p:nvPr/>
          </p:nvSpPr>
          <p:spPr bwMode="auto">
            <a:xfrm>
              <a:off x="816" y="1354"/>
              <a:ext cx="1344" cy="484"/>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读</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部件状态寄存器</a:t>
              </a:r>
            </a:p>
          </p:txBody>
        </p:sp>
        <p:sp>
          <p:nvSpPr>
            <p:cNvPr id="400389" name="AutoShape 5">
              <a:extLst>
                <a:ext uri="{FF2B5EF4-FFF2-40B4-BE49-F238E27FC236}">
                  <a16:creationId xmlns:a16="http://schemas.microsoft.com/office/drawing/2014/main" id="{4401A02D-C519-40E1-B3C1-F9E69E956FE8}"/>
                </a:ext>
              </a:extLst>
            </p:cNvPr>
            <p:cNvSpPr>
              <a:spLocks noChangeArrowheads="1"/>
            </p:cNvSpPr>
            <p:nvPr/>
          </p:nvSpPr>
          <p:spPr bwMode="auto">
            <a:xfrm>
              <a:off x="864" y="2064"/>
              <a:ext cx="1248" cy="480"/>
            </a:xfrm>
            <a:prstGeom prst="diamond">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390" name="Text Box 6">
              <a:extLst>
                <a:ext uri="{FF2B5EF4-FFF2-40B4-BE49-F238E27FC236}">
                  <a16:creationId xmlns:a16="http://schemas.microsoft.com/office/drawing/2014/main" id="{A2504059-527C-4B92-8F4E-28553F71993A}"/>
                </a:ext>
              </a:extLst>
            </p:cNvPr>
            <p:cNvSpPr txBox="1">
              <a:spLocks noChangeArrowheads="1"/>
            </p:cNvSpPr>
            <p:nvPr/>
          </p:nvSpPr>
          <p:spPr bwMode="auto">
            <a:xfrm>
              <a:off x="1137" y="2207"/>
              <a:ext cx="78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检查状态</a:t>
              </a:r>
            </a:p>
          </p:txBody>
        </p:sp>
        <p:sp>
          <p:nvSpPr>
            <p:cNvPr id="400391" name="Text Box 7">
              <a:extLst>
                <a:ext uri="{FF2B5EF4-FFF2-40B4-BE49-F238E27FC236}">
                  <a16:creationId xmlns:a16="http://schemas.microsoft.com/office/drawing/2014/main" id="{87F5E937-A61F-454D-B665-E1DEFF863AF3}"/>
                </a:ext>
              </a:extLst>
            </p:cNvPr>
            <p:cNvSpPr txBox="1">
              <a:spLocks noChangeArrowheads="1"/>
            </p:cNvSpPr>
            <p:nvPr/>
          </p:nvSpPr>
          <p:spPr bwMode="auto">
            <a:xfrm>
              <a:off x="864" y="2784"/>
              <a:ext cx="1537" cy="483"/>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从</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部件读字节数据</a:t>
              </a:r>
            </a:p>
          </p:txBody>
        </p:sp>
        <p:sp>
          <p:nvSpPr>
            <p:cNvPr id="400392" name="Text Box 8">
              <a:extLst>
                <a:ext uri="{FF2B5EF4-FFF2-40B4-BE49-F238E27FC236}">
                  <a16:creationId xmlns:a16="http://schemas.microsoft.com/office/drawing/2014/main" id="{A92C3E41-D2F5-4D4C-82DF-8AE9354C8049}"/>
                </a:ext>
              </a:extLst>
            </p:cNvPr>
            <p:cNvSpPr txBox="1">
              <a:spLocks noChangeArrowheads="1"/>
            </p:cNvSpPr>
            <p:nvPr/>
          </p:nvSpPr>
          <p:spPr bwMode="auto">
            <a:xfrm>
              <a:off x="872" y="3646"/>
              <a:ext cx="1211" cy="483"/>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将该字节写入内存</a:t>
              </a:r>
            </a:p>
          </p:txBody>
        </p:sp>
        <p:sp>
          <p:nvSpPr>
            <p:cNvPr id="400393" name="Line 9">
              <a:extLst>
                <a:ext uri="{FF2B5EF4-FFF2-40B4-BE49-F238E27FC236}">
                  <a16:creationId xmlns:a16="http://schemas.microsoft.com/office/drawing/2014/main" id="{6457A8AE-BF12-4395-A54B-93F37E898F1F}"/>
                </a:ext>
              </a:extLst>
            </p:cNvPr>
            <p:cNvSpPr>
              <a:spLocks noChangeShapeType="1"/>
            </p:cNvSpPr>
            <p:nvPr/>
          </p:nvSpPr>
          <p:spPr bwMode="auto">
            <a:xfrm>
              <a:off x="1488" y="2544"/>
              <a:ext cx="0" cy="24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4" name="Line 10">
              <a:extLst>
                <a:ext uri="{FF2B5EF4-FFF2-40B4-BE49-F238E27FC236}">
                  <a16:creationId xmlns:a16="http://schemas.microsoft.com/office/drawing/2014/main" id="{6E4CE386-992B-486B-B13F-99A78EEB78D0}"/>
                </a:ext>
              </a:extLst>
            </p:cNvPr>
            <p:cNvSpPr>
              <a:spLocks noChangeShapeType="1"/>
            </p:cNvSpPr>
            <p:nvPr/>
          </p:nvSpPr>
          <p:spPr bwMode="auto">
            <a:xfrm>
              <a:off x="1488" y="1968"/>
              <a:ext cx="0" cy="96"/>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5" name="Line 11">
              <a:extLst>
                <a:ext uri="{FF2B5EF4-FFF2-40B4-BE49-F238E27FC236}">
                  <a16:creationId xmlns:a16="http://schemas.microsoft.com/office/drawing/2014/main" id="{5E2E0D44-7D2B-4129-B0A0-A35C030C8972}"/>
                </a:ext>
              </a:extLst>
            </p:cNvPr>
            <p:cNvSpPr>
              <a:spLocks noChangeShapeType="1"/>
            </p:cNvSpPr>
            <p:nvPr/>
          </p:nvSpPr>
          <p:spPr bwMode="auto">
            <a:xfrm flipH="1">
              <a:off x="576" y="2304"/>
              <a:ext cx="288" cy="0"/>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6" name="Line 12">
              <a:extLst>
                <a:ext uri="{FF2B5EF4-FFF2-40B4-BE49-F238E27FC236}">
                  <a16:creationId xmlns:a16="http://schemas.microsoft.com/office/drawing/2014/main" id="{61663D43-1C12-4D44-9A16-BDD8088EFDFB}"/>
                </a:ext>
              </a:extLst>
            </p:cNvPr>
            <p:cNvSpPr>
              <a:spLocks noChangeShapeType="1"/>
            </p:cNvSpPr>
            <p:nvPr/>
          </p:nvSpPr>
          <p:spPr bwMode="auto">
            <a:xfrm flipV="1">
              <a:off x="576" y="1203"/>
              <a:ext cx="0" cy="1111"/>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7" name="Line 13">
              <a:extLst>
                <a:ext uri="{FF2B5EF4-FFF2-40B4-BE49-F238E27FC236}">
                  <a16:creationId xmlns:a16="http://schemas.microsoft.com/office/drawing/2014/main" id="{8E3B63C5-F472-421F-B6F0-CB831121CFEB}"/>
                </a:ext>
              </a:extLst>
            </p:cNvPr>
            <p:cNvSpPr>
              <a:spLocks noChangeShapeType="1"/>
            </p:cNvSpPr>
            <p:nvPr/>
          </p:nvSpPr>
          <p:spPr bwMode="auto">
            <a:xfrm>
              <a:off x="576" y="1212"/>
              <a:ext cx="864"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8" name="Line 14">
              <a:extLst>
                <a:ext uri="{FF2B5EF4-FFF2-40B4-BE49-F238E27FC236}">
                  <a16:creationId xmlns:a16="http://schemas.microsoft.com/office/drawing/2014/main" id="{25E74138-4D02-4515-953A-944AB2D4B70C}"/>
                </a:ext>
              </a:extLst>
            </p:cNvPr>
            <p:cNvSpPr>
              <a:spLocks noChangeShapeType="1"/>
            </p:cNvSpPr>
            <p:nvPr/>
          </p:nvSpPr>
          <p:spPr bwMode="auto">
            <a:xfrm>
              <a:off x="1440" y="1152"/>
              <a:ext cx="0" cy="192"/>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399" name="Text Box 15">
              <a:extLst>
                <a:ext uri="{FF2B5EF4-FFF2-40B4-BE49-F238E27FC236}">
                  <a16:creationId xmlns:a16="http://schemas.microsoft.com/office/drawing/2014/main" id="{F3F700BF-1024-4D1B-ABB6-A960D0A764A7}"/>
                </a:ext>
              </a:extLst>
            </p:cNvPr>
            <p:cNvSpPr txBox="1">
              <a:spLocks noChangeArrowheads="1"/>
            </p:cNvSpPr>
            <p:nvPr/>
          </p:nvSpPr>
          <p:spPr bwMode="auto">
            <a:xfrm>
              <a:off x="240" y="2256"/>
              <a:ext cx="98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b="1">
                  <a:latin typeface="楷体_GB2312" pitchFamily="49" charset="-122"/>
                  <a:ea typeface="楷体_GB2312" pitchFamily="49" charset="-122"/>
                </a:rPr>
                <a:t>No ready</a:t>
              </a:r>
            </a:p>
          </p:txBody>
        </p:sp>
        <p:sp>
          <p:nvSpPr>
            <p:cNvPr id="400400" name="Text Box 16">
              <a:extLst>
                <a:ext uri="{FF2B5EF4-FFF2-40B4-BE49-F238E27FC236}">
                  <a16:creationId xmlns:a16="http://schemas.microsoft.com/office/drawing/2014/main" id="{7F9C4A3F-ED5B-4F91-BFB4-5A09AE5020AC}"/>
                </a:ext>
              </a:extLst>
            </p:cNvPr>
            <p:cNvSpPr txBox="1">
              <a:spLocks noChangeArrowheads="1"/>
            </p:cNvSpPr>
            <p:nvPr/>
          </p:nvSpPr>
          <p:spPr bwMode="auto">
            <a:xfrm>
              <a:off x="1584" y="2561"/>
              <a:ext cx="54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楷体_GB2312" pitchFamily="49" charset="-122"/>
                  <a:ea typeface="楷体_GB2312" pitchFamily="49" charset="-122"/>
                </a:rPr>
                <a:t>ready</a:t>
              </a:r>
            </a:p>
          </p:txBody>
        </p:sp>
        <p:sp>
          <p:nvSpPr>
            <p:cNvPr id="400401" name="Line 17">
              <a:extLst>
                <a:ext uri="{FF2B5EF4-FFF2-40B4-BE49-F238E27FC236}">
                  <a16:creationId xmlns:a16="http://schemas.microsoft.com/office/drawing/2014/main" id="{27E19834-E525-4B59-BFAF-9C3AB43DC724}"/>
                </a:ext>
              </a:extLst>
            </p:cNvPr>
            <p:cNvSpPr>
              <a:spLocks noChangeShapeType="1"/>
            </p:cNvSpPr>
            <p:nvPr/>
          </p:nvSpPr>
          <p:spPr bwMode="auto">
            <a:xfrm>
              <a:off x="1488" y="3408"/>
              <a:ext cx="0" cy="24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402" name="AutoShape 18">
              <a:extLst>
                <a:ext uri="{FF2B5EF4-FFF2-40B4-BE49-F238E27FC236}">
                  <a16:creationId xmlns:a16="http://schemas.microsoft.com/office/drawing/2014/main" id="{F0172423-E22D-41FE-9EB3-7D754173E14E}"/>
                </a:ext>
              </a:extLst>
            </p:cNvPr>
            <p:cNvSpPr>
              <a:spLocks noChangeArrowheads="1"/>
            </p:cNvSpPr>
            <p:nvPr/>
          </p:nvSpPr>
          <p:spPr bwMode="auto">
            <a:xfrm>
              <a:off x="2822" y="3696"/>
              <a:ext cx="1248" cy="480"/>
            </a:xfrm>
            <a:prstGeom prst="diamond">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0403" name="Text Box 19">
              <a:extLst>
                <a:ext uri="{FF2B5EF4-FFF2-40B4-BE49-F238E27FC236}">
                  <a16:creationId xmlns:a16="http://schemas.microsoft.com/office/drawing/2014/main" id="{D15C5B87-EC23-4E94-9059-EF4BCDD8447E}"/>
                </a:ext>
              </a:extLst>
            </p:cNvPr>
            <p:cNvSpPr txBox="1">
              <a:spLocks noChangeArrowheads="1"/>
            </p:cNvSpPr>
            <p:nvPr/>
          </p:nvSpPr>
          <p:spPr bwMode="auto">
            <a:xfrm>
              <a:off x="3085" y="3823"/>
              <a:ext cx="78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该块读完</a:t>
              </a:r>
            </a:p>
          </p:txBody>
        </p:sp>
        <p:sp>
          <p:nvSpPr>
            <p:cNvPr id="400404" name="Line 20">
              <a:extLst>
                <a:ext uri="{FF2B5EF4-FFF2-40B4-BE49-F238E27FC236}">
                  <a16:creationId xmlns:a16="http://schemas.microsoft.com/office/drawing/2014/main" id="{1E4E6CA9-710F-441D-BCEF-3EB554A0DD5E}"/>
                </a:ext>
              </a:extLst>
            </p:cNvPr>
            <p:cNvSpPr>
              <a:spLocks noChangeShapeType="1"/>
            </p:cNvSpPr>
            <p:nvPr/>
          </p:nvSpPr>
          <p:spPr bwMode="auto">
            <a:xfrm>
              <a:off x="2094" y="3936"/>
              <a:ext cx="725"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405" name="Line 21">
              <a:extLst>
                <a:ext uri="{FF2B5EF4-FFF2-40B4-BE49-F238E27FC236}">
                  <a16:creationId xmlns:a16="http://schemas.microsoft.com/office/drawing/2014/main" id="{2398C60F-2412-4868-813D-95119B4D88A1}"/>
                </a:ext>
              </a:extLst>
            </p:cNvPr>
            <p:cNvSpPr>
              <a:spLocks noChangeShapeType="1"/>
            </p:cNvSpPr>
            <p:nvPr/>
          </p:nvSpPr>
          <p:spPr bwMode="auto">
            <a:xfrm flipV="1">
              <a:off x="3456" y="768"/>
              <a:ext cx="0" cy="2928"/>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406" name="Line 22">
              <a:extLst>
                <a:ext uri="{FF2B5EF4-FFF2-40B4-BE49-F238E27FC236}">
                  <a16:creationId xmlns:a16="http://schemas.microsoft.com/office/drawing/2014/main" id="{A85A7E59-45F8-4FE5-A3CB-C9E9373DD1CF}"/>
                </a:ext>
              </a:extLst>
            </p:cNvPr>
            <p:cNvSpPr>
              <a:spLocks noChangeShapeType="1"/>
            </p:cNvSpPr>
            <p:nvPr/>
          </p:nvSpPr>
          <p:spPr bwMode="auto">
            <a:xfrm flipH="1">
              <a:off x="2016" y="768"/>
              <a:ext cx="1440"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407" name="Line 23">
              <a:extLst>
                <a:ext uri="{FF2B5EF4-FFF2-40B4-BE49-F238E27FC236}">
                  <a16:creationId xmlns:a16="http://schemas.microsoft.com/office/drawing/2014/main" id="{7780222A-8EF0-4EA9-8BDA-B132912CEE5C}"/>
                </a:ext>
              </a:extLst>
            </p:cNvPr>
            <p:cNvSpPr>
              <a:spLocks noChangeShapeType="1"/>
            </p:cNvSpPr>
            <p:nvPr/>
          </p:nvSpPr>
          <p:spPr bwMode="auto">
            <a:xfrm>
              <a:off x="4080" y="3936"/>
              <a:ext cx="432" cy="0"/>
            </a:xfrm>
            <a:prstGeom prst="line">
              <a:avLst/>
            </a:prstGeom>
            <a:noFill/>
            <a:ln w="381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0408" name="Text Box 24">
              <a:extLst>
                <a:ext uri="{FF2B5EF4-FFF2-40B4-BE49-F238E27FC236}">
                  <a16:creationId xmlns:a16="http://schemas.microsoft.com/office/drawing/2014/main" id="{3FECFDD1-236C-4759-BC17-AFC94372A87D}"/>
                </a:ext>
              </a:extLst>
            </p:cNvPr>
            <p:cNvSpPr txBox="1">
              <a:spLocks noChangeArrowheads="1"/>
            </p:cNvSpPr>
            <p:nvPr/>
          </p:nvSpPr>
          <p:spPr bwMode="auto">
            <a:xfrm>
              <a:off x="4023" y="3701"/>
              <a:ext cx="38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楷体_GB2312" pitchFamily="49" charset="-122"/>
                  <a:ea typeface="楷体_GB2312" pitchFamily="49" charset="-122"/>
                </a:rPr>
                <a:t>yes</a:t>
              </a:r>
            </a:p>
          </p:txBody>
        </p:sp>
        <p:sp>
          <p:nvSpPr>
            <p:cNvPr id="400409" name="Text Box 25">
              <a:extLst>
                <a:ext uri="{FF2B5EF4-FFF2-40B4-BE49-F238E27FC236}">
                  <a16:creationId xmlns:a16="http://schemas.microsoft.com/office/drawing/2014/main" id="{80A54798-DDF1-4AFD-BF82-19262CF521B9}"/>
                </a:ext>
              </a:extLst>
            </p:cNvPr>
            <p:cNvSpPr txBox="1">
              <a:spLocks noChangeArrowheads="1"/>
            </p:cNvSpPr>
            <p:nvPr/>
          </p:nvSpPr>
          <p:spPr bwMode="auto">
            <a:xfrm>
              <a:off x="4550" y="3823"/>
              <a:ext cx="462" cy="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下一</a:t>
              </a:r>
            </a:p>
            <a:p>
              <a:r>
                <a:rPr lang="zh-CN" altLang="en-US" sz="1600" b="1">
                  <a:latin typeface="楷体_GB2312" pitchFamily="49" charset="-122"/>
                  <a:ea typeface="楷体_GB2312" pitchFamily="49" charset="-122"/>
                </a:rPr>
                <a:t>指令</a:t>
              </a:r>
            </a:p>
          </p:txBody>
        </p:sp>
        <p:sp>
          <p:nvSpPr>
            <p:cNvPr id="400410" name="Text Box 26">
              <a:extLst>
                <a:ext uri="{FF2B5EF4-FFF2-40B4-BE49-F238E27FC236}">
                  <a16:creationId xmlns:a16="http://schemas.microsoft.com/office/drawing/2014/main" id="{5AECF95A-2945-4E7E-9596-9BA15B5AB5AB}"/>
                </a:ext>
              </a:extLst>
            </p:cNvPr>
            <p:cNvSpPr txBox="1">
              <a:spLocks noChangeArrowheads="1"/>
            </p:cNvSpPr>
            <p:nvPr/>
          </p:nvSpPr>
          <p:spPr bwMode="auto">
            <a:xfrm>
              <a:off x="3024" y="3378"/>
              <a:ext cx="30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楷体_GB2312" pitchFamily="49" charset="-122"/>
                  <a:ea typeface="楷体_GB2312" pitchFamily="49" charset="-122"/>
                </a:rPr>
                <a:t>no</a:t>
              </a:r>
            </a:p>
          </p:txBody>
        </p:sp>
      </p:grpSp>
      <p:sp>
        <p:nvSpPr>
          <p:cNvPr id="400411" name="Rectangle 27">
            <a:extLst>
              <a:ext uri="{FF2B5EF4-FFF2-40B4-BE49-F238E27FC236}">
                <a16:creationId xmlns:a16="http://schemas.microsoft.com/office/drawing/2014/main" id="{4CB108D6-4443-4D22-B4DF-A35C91D7F376}"/>
              </a:ext>
            </a:extLst>
          </p:cNvPr>
          <p:cNvSpPr>
            <a:spLocks noGrp="1" noChangeArrowheads="1"/>
          </p:cNvSpPr>
          <p:nvPr>
            <p:ph type="title" idx="4294967295"/>
          </p:nvPr>
        </p:nvSpPr>
        <p:spPr>
          <a:xfrm>
            <a:off x="825500" y="487363"/>
            <a:ext cx="7340600" cy="609600"/>
          </a:xfrm>
          <a:noFill/>
          <a:ln/>
        </p:spPr>
        <p:txBody>
          <a:bodyPr>
            <a:normAutofit fontScale="90000"/>
          </a:bodyPr>
          <a:lstStyle/>
          <a:p>
            <a:r>
              <a:rPr lang="zh-CN" altLang="en-US" sz="3200">
                <a:solidFill>
                  <a:schemeClr val="tx1"/>
                </a:solidFill>
                <a:latin typeface="楷体_GB2312" pitchFamily="49" charset="-122"/>
                <a:ea typeface="楷体_GB2312" pitchFamily="49" charset="-122"/>
              </a:rPr>
              <a:t>程序直接控制方式示例－</a:t>
            </a:r>
            <a:r>
              <a:rPr lang="en-US" altLang="zh-CN" sz="3200">
                <a:solidFill>
                  <a:schemeClr val="tx1"/>
                </a:solidFill>
                <a:latin typeface="楷体_GB2312" pitchFamily="49" charset="-122"/>
                <a:ea typeface="楷体_GB2312" pitchFamily="49" charset="-122"/>
              </a:rPr>
              <a:t>CPU</a:t>
            </a:r>
            <a:r>
              <a:rPr lang="zh-CN" altLang="en-US" sz="3200">
                <a:solidFill>
                  <a:schemeClr val="tx1"/>
                </a:solidFill>
                <a:latin typeface="楷体_GB2312" pitchFamily="49" charset="-122"/>
                <a:ea typeface="楷体_GB2312" pitchFamily="49" charset="-122"/>
              </a:rPr>
              <a:t>控制控制输入数据过程示例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BB781D4-6341-4CBD-BAA0-3D7A43846E7F}"/>
              </a:ext>
            </a:extLst>
          </p:cNvPr>
          <p:cNvSpPr>
            <a:spLocks noGrp="1"/>
          </p:cNvSpPr>
          <p:nvPr>
            <p:ph type="body" sz="quarter" idx="12"/>
          </p:nvPr>
        </p:nvSpPr>
        <p:spPr/>
        <p:txBody>
          <a:bodyPr/>
          <a:lstStyle/>
          <a:p>
            <a:r>
              <a:rPr lang="zh-CN" altLang="en-US" dirty="0">
                <a:ea typeface="楷体_GB2312" pitchFamily="49" charset="-122"/>
              </a:rPr>
              <a:t>程序直接控制方式优缺点</a:t>
            </a:r>
            <a:endParaRPr lang="zh-CN" altLang="en-US" dirty="0"/>
          </a:p>
        </p:txBody>
      </p:sp>
      <p:sp>
        <p:nvSpPr>
          <p:cNvPr id="3" name="内容占位符 2">
            <a:extLst>
              <a:ext uri="{FF2B5EF4-FFF2-40B4-BE49-F238E27FC236}">
                <a16:creationId xmlns:a16="http://schemas.microsoft.com/office/drawing/2014/main" id="{B6BCC916-21BE-4CFF-829D-3FDACFAFC2E8}"/>
              </a:ext>
            </a:extLst>
          </p:cNvPr>
          <p:cNvSpPr>
            <a:spLocks noGrp="1"/>
          </p:cNvSpPr>
          <p:nvPr>
            <p:ph sz="quarter" idx="13"/>
          </p:nvPr>
        </p:nvSpPr>
        <p:spPr/>
        <p:txBody>
          <a:bodyPr/>
          <a:lstStyle/>
          <a:p>
            <a:endParaRPr lang="zh-CN" altLang="en-US"/>
          </a:p>
        </p:txBody>
      </p:sp>
      <p:pic>
        <p:nvPicPr>
          <p:cNvPr id="4" name="图片 3">
            <a:extLst>
              <a:ext uri="{FF2B5EF4-FFF2-40B4-BE49-F238E27FC236}">
                <a16:creationId xmlns:a16="http://schemas.microsoft.com/office/drawing/2014/main" id="{4F63EA08-4F47-4D0B-8983-31BF19149DD7}"/>
              </a:ext>
            </a:extLst>
          </p:cNvPr>
          <p:cNvPicPr>
            <a:picLocks noChangeAspect="1"/>
          </p:cNvPicPr>
          <p:nvPr/>
        </p:nvPicPr>
        <p:blipFill>
          <a:blip r:embed="rId2"/>
          <a:stretch>
            <a:fillRect/>
          </a:stretch>
        </p:blipFill>
        <p:spPr>
          <a:xfrm>
            <a:off x="481229" y="1843902"/>
            <a:ext cx="8181541" cy="3170195"/>
          </a:xfrm>
          <a:prstGeom prst="rect">
            <a:avLst/>
          </a:prstGeom>
        </p:spPr>
      </p:pic>
    </p:spTree>
    <p:extLst>
      <p:ext uri="{BB962C8B-B14F-4D97-AF65-F5344CB8AC3E}">
        <p14:creationId xmlns:p14="http://schemas.microsoft.com/office/powerpoint/2010/main" val="409061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p>
        </p:txBody>
      </p:sp>
      <p:sp>
        <p:nvSpPr>
          <p:cNvPr id="3" name="内容占位符 2"/>
          <p:cNvSpPr>
            <a:spLocks noGrp="1"/>
          </p:cNvSpPr>
          <p:nvPr>
            <p:ph sz="quarter" idx="13"/>
          </p:nvPr>
        </p:nvSpPr>
        <p:spPr>
          <a:xfrm>
            <a:off x="933611" y="1510202"/>
            <a:ext cx="8005763"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中断控制方式</a:t>
            </a:r>
          </a:p>
        </p:txBody>
      </p:sp>
      <p:sp>
        <p:nvSpPr>
          <p:cNvPr id="4" name="矩形 3"/>
          <p:cNvSpPr/>
          <p:nvPr/>
        </p:nvSpPr>
        <p:spPr>
          <a:xfrm>
            <a:off x="805025" y="16028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矩形 42"/>
          <p:cNvSpPr/>
          <p:nvPr/>
        </p:nvSpPr>
        <p:spPr>
          <a:xfrm>
            <a:off x="638177" y="2517212"/>
            <a:ext cx="7252756" cy="1938992"/>
          </a:xfrm>
          <a:prstGeom prst="rect">
            <a:avLst/>
          </a:prstGeom>
        </p:spPr>
        <p:txBody>
          <a:bodyPr wrap="square">
            <a:spAutoFit/>
          </a:bodyPr>
          <a:lstStyle/>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中断控制方式的基本思想是：引入中断处理机构，将轮询方式中的</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最大限度地解放出来，使得</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向</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控制器发出</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命令后能够调度其他进程执行，无需空转轮询，提升</a:t>
            </a: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与外设之间的并发执行能力。</a:t>
            </a:r>
          </a:p>
        </p:txBody>
      </p:sp>
      <p:pic>
        <p:nvPicPr>
          <p:cNvPr id="44" name="图片 43"/>
          <p:cNvPicPr>
            <a:picLocks noChangeAspect="1"/>
          </p:cNvPicPr>
          <p:nvPr/>
        </p:nvPicPr>
        <p:blipFill>
          <a:blip r:embed="rId2"/>
          <a:stretch>
            <a:fillRect/>
          </a:stretch>
        </p:blipFill>
        <p:spPr>
          <a:xfrm>
            <a:off x="1701598" y="1136159"/>
            <a:ext cx="7237776" cy="5484773"/>
          </a:xfrm>
          <a:prstGeom prst="rect">
            <a:avLst/>
          </a:prstGeom>
        </p:spPr>
      </p:pic>
    </p:spTree>
    <p:extLst>
      <p:ext uri="{BB962C8B-B14F-4D97-AF65-F5344CB8AC3E}">
        <p14:creationId xmlns:p14="http://schemas.microsoft.com/office/powerpoint/2010/main" val="243660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Text Box 2">
            <a:extLst>
              <a:ext uri="{FF2B5EF4-FFF2-40B4-BE49-F238E27FC236}">
                <a16:creationId xmlns:a16="http://schemas.microsoft.com/office/drawing/2014/main" id="{B5BA71EC-A881-4C55-BFB7-5AB2912784F9}"/>
              </a:ext>
            </a:extLst>
          </p:cNvPr>
          <p:cNvSpPr txBox="1">
            <a:spLocks noChangeArrowheads="1"/>
          </p:cNvSpPr>
          <p:nvPr/>
        </p:nvSpPr>
        <p:spPr bwMode="auto">
          <a:xfrm>
            <a:off x="2438400" y="4572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accent2"/>
                </a:solidFill>
                <a:latin typeface="楷体_GB2312" pitchFamily="49" charset="-122"/>
                <a:ea typeface="楷体_GB2312" pitchFamily="49" charset="-122"/>
              </a:rPr>
              <a:t>中断控制方式处理过程</a:t>
            </a:r>
          </a:p>
        </p:txBody>
      </p:sp>
      <p:grpSp>
        <p:nvGrpSpPr>
          <p:cNvPr id="407555" name="Group 3">
            <a:extLst>
              <a:ext uri="{FF2B5EF4-FFF2-40B4-BE49-F238E27FC236}">
                <a16:creationId xmlns:a16="http://schemas.microsoft.com/office/drawing/2014/main" id="{F178E5CB-6321-47C4-92BE-53EE210DE111}"/>
              </a:ext>
            </a:extLst>
          </p:cNvPr>
          <p:cNvGrpSpPr>
            <a:grpSpLocks/>
          </p:cNvGrpSpPr>
          <p:nvPr/>
        </p:nvGrpSpPr>
        <p:grpSpPr bwMode="auto">
          <a:xfrm>
            <a:off x="1143000" y="914400"/>
            <a:ext cx="7391400" cy="4724400"/>
            <a:chOff x="720" y="576"/>
            <a:chExt cx="4704" cy="3508"/>
          </a:xfrm>
        </p:grpSpPr>
        <p:sp>
          <p:nvSpPr>
            <p:cNvPr id="407556" name="Rectangle 4">
              <a:extLst>
                <a:ext uri="{FF2B5EF4-FFF2-40B4-BE49-F238E27FC236}">
                  <a16:creationId xmlns:a16="http://schemas.microsoft.com/office/drawing/2014/main" id="{749AFA3A-453E-4DAB-902D-FA79900FE54F}"/>
                </a:ext>
              </a:extLst>
            </p:cNvPr>
            <p:cNvSpPr>
              <a:spLocks noChangeArrowheads="1"/>
            </p:cNvSpPr>
            <p:nvPr/>
          </p:nvSpPr>
          <p:spPr bwMode="auto">
            <a:xfrm>
              <a:off x="3024" y="3264"/>
              <a:ext cx="2400" cy="29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中断处理（处理数据传输）</a:t>
              </a:r>
            </a:p>
          </p:txBody>
        </p:sp>
        <p:sp>
          <p:nvSpPr>
            <p:cNvPr id="407557" name="Line 5">
              <a:extLst>
                <a:ext uri="{FF2B5EF4-FFF2-40B4-BE49-F238E27FC236}">
                  <a16:creationId xmlns:a16="http://schemas.microsoft.com/office/drawing/2014/main" id="{8625110C-4022-41B6-8968-B671CF7E4265}"/>
                </a:ext>
              </a:extLst>
            </p:cNvPr>
            <p:cNvSpPr>
              <a:spLocks noChangeShapeType="1"/>
            </p:cNvSpPr>
            <p:nvPr/>
          </p:nvSpPr>
          <p:spPr bwMode="auto">
            <a:xfrm>
              <a:off x="4080" y="3936"/>
              <a:ext cx="0" cy="1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7558" name="Group 6">
              <a:extLst>
                <a:ext uri="{FF2B5EF4-FFF2-40B4-BE49-F238E27FC236}">
                  <a16:creationId xmlns:a16="http://schemas.microsoft.com/office/drawing/2014/main" id="{8C2C6405-1EB0-457D-9C84-2BFFCEE6DA80}"/>
                </a:ext>
              </a:extLst>
            </p:cNvPr>
            <p:cNvGrpSpPr>
              <a:grpSpLocks/>
            </p:cNvGrpSpPr>
            <p:nvPr/>
          </p:nvGrpSpPr>
          <p:grpSpPr bwMode="auto">
            <a:xfrm>
              <a:off x="720" y="576"/>
              <a:ext cx="4224" cy="3356"/>
              <a:chOff x="240" y="480"/>
              <a:chExt cx="5232" cy="3692"/>
            </a:xfrm>
          </p:grpSpPr>
          <p:sp>
            <p:nvSpPr>
              <p:cNvPr id="407559" name="Line 7">
                <a:extLst>
                  <a:ext uri="{FF2B5EF4-FFF2-40B4-BE49-F238E27FC236}">
                    <a16:creationId xmlns:a16="http://schemas.microsoft.com/office/drawing/2014/main" id="{689FC474-8E3E-496A-8D6B-1AB0FE404721}"/>
                  </a:ext>
                </a:extLst>
              </p:cNvPr>
              <p:cNvSpPr>
                <a:spLocks noChangeShapeType="1"/>
              </p:cNvSpPr>
              <p:nvPr/>
            </p:nvSpPr>
            <p:spPr bwMode="auto">
              <a:xfrm flipH="1">
                <a:off x="240" y="2892"/>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60" name="Line 8">
                <a:extLst>
                  <a:ext uri="{FF2B5EF4-FFF2-40B4-BE49-F238E27FC236}">
                    <a16:creationId xmlns:a16="http://schemas.microsoft.com/office/drawing/2014/main" id="{0B065069-42AF-4557-BAD7-66FF494FEF72}"/>
                  </a:ext>
                </a:extLst>
              </p:cNvPr>
              <p:cNvSpPr>
                <a:spLocks noChangeShapeType="1"/>
              </p:cNvSpPr>
              <p:nvPr/>
            </p:nvSpPr>
            <p:spPr bwMode="auto">
              <a:xfrm flipV="1">
                <a:off x="240" y="1612"/>
                <a:ext cx="0" cy="12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61" name="Line 9">
                <a:extLst>
                  <a:ext uri="{FF2B5EF4-FFF2-40B4-BE49-F238E27FC236}">
                    <a16:creationId xmlns:a16="http://schemas.microsoft.com/office/drawing/2014/main" id="{E2054AAC-6935-4280-9250-2DDB4636E588}"/>
                  </a:ext>
                </a:extLst>
              </p:cNvPr>
              <p:cNvSpPr>
                <a:spLocks noChangeShapeType="1"/>
              </p:cNvSpPr>
              <p:nvPr/>
            </p:nvSpPr>
            <p:spPr bwMode="auto">
              <a:xfrm>
                <a:off x="240" y="1612"/>
                <a:ext cx="9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7562" name="Group 10">
                <a:extLst>
                  <a:ext uri="{FF2B5EF4-FFF2-40B4-BE49-F238E27FC236}">
                    <a16:creationId xmlns:a16="http://schemas.microsoft.com/office/drawing/2014/main" id="{E0546F4D-3ECF-4E38-99CD-3C919C5D39AA}"/>
                  </a:ext>
                </a:extLst>
              </p:cNvPr>
              <p:cNvGrpSpPr>
                <a:grpSpLocks/>
              </p:cNvGrpSpPr>
              <p:nvPr/>
            </p:nvGrpSpPr>
            <p:grpSpPr bwMode="auto">
              <a:xfrm>
                <a:off x="287" y="480"/>
                <a:ext cx="5185" cy="3692"/>
                <a:chOff x="287" y="480"/>
                <a:chExt cx="5185" cy="3692"/>
              </a:xfrm>
            </p:grpSpPr>
            <p:sp>
              <p:nvSpPr>
                <p:cNvPr id="407563" name="Rectangle 11">
                  <a:extLst>
                    <a:ext uri="{FF2B5EF4-FFF2-40B4-BE49-F238E27FC236}">
                      <a16:creationId xmlns:a16="http://schemas.microsoft.com/office/drawing/2014/main" id="{F8A050E0-A1E9-4302-850A-66B9A55EF38B}"/>
                    </a:ext>
                  </a:extLst>
                </p:cNvPr>
                <p:cNvSpPr>
                  <a:spLocks noChangeArrowheads="1"/>
                </p:cNvSpPr>
                <p:nvPr/>
              </p:nvSpPr>
              <p:spPr bwMode="auto">
                <a:xfrm>
                  <a:off x="288" y="1120"/>
                  <a:ext cx="1968" cy="29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接收到</a:t>
                  </a:r>
                  <a:r>
                    <a:rPr lang="en-US" altLang="zh-CN" sz="1600" b="1">
                      <a:solidFill>
                        <a:srgbClr val="CC3300"/>
                      </a:solidFill>
                      <a:latin typeface="楷体_GB2312" pitchFamily="49" charset="-122"/>
                      <a:ea typeface="楷体_GB2312" pitchFamily="49" charset="-122"/>
                    </a:rPr>
                    <a:t>CPU</a:t>
                  </a:r>
                  <a:r>
                    <a:rPr lang="zh-CN" altLang="en-US" sz="1600" b="1">
                      <a:solidFill>
                        <a:srgbClr val="CC3300"/>
                      </a:solidFill>
                      <a:latin typeface="楷体_GB2312" pitchFamily="49" charset="-122"/>
                      <a:ea typeface="楷体_GB2312" pitchFamily="49" charset="-122"/>
                    </a:rPr>
                    <a:t>到</a:t>
                  </a:r>
                  <a:r>
                    <a:rPr lang="en-US" altLang="zh-CN" sz="1600" b="1">
                      <a:solidFill>
                        <a:srgbClr val="CC3300"/>
                      </a:solidFill>
                      <a:latin typeface="楷体_GB2312" pitchFamily="49" charset="-122"/>
                      <a:ea typeface="楷体_GB2312" pitchFamily="49" charset="-122"/>
                    </a:rPr>
                    <a:t>Start</a:t>
                  </a:r>
                  <a:r>
                    <a:rPr lang="zh-CN" altLang="en-US" sz="1600" b="1">
                      <a:solidFill>
                        <a:srgbClr val="CC3300"/>
                      </a:solidFill>
                      <a:latin typeface="楷体_GB2312" pitchFamily="49" charset="-122"/>
                      <a:ea typeface="楷体_GB2312" pitchFamily="49" charset="-122"/>
                    </a:rPr>
                    <a:t>指令</a:t>
                  </a:r>
                </a:p>
              </p:txBody>
            </p:sp>
            <p:sp>
              <p:nvSpPr>
                <p:cNvPr id="407564" name="Rectangle 12">
                  <a:extLst>
                    <a:ext uri="{FF2B5EF4-FFF2-40B4-BE49-F238E27FC236}">
                      <a16:creationId xmlns:a16="http://schemas.microsoft.com/office/drawing/2014/main" id="{13E531ED-2CC2-4D5E-98DF-1BF882CD03DE}"/>
                    </a:ext>
                  </a:extLst>
                </p:cNvPr>
                <p:cNvSpPr>
                  <a:spLocks noChangeArrowheads="1"/>
                </p:cNvSpPr>
                <p:nvPr/>
              </p:nvSpPr>
              <p:spPr bwMode="auto">
                <a:xfrm>
                  <a:off x="384" y="1760"/>
                  <a:ext cx="1968" cy="542"/>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准备数据并将其</a:t>
                  </a:r>
                </a:p>
                <a:p>
                  <a:pPr algn="ctr"/>
                  <a:r>
                    <a:rPr lang="zh-CN" altLang="en-US" sz="1600" b="1">
                      <a:solidFill>
                        <a:srgbClr val="CC3300"/>
                      </a:solidFill>
                      <a:latin typeface="楷体_GB2312" pitchFamily="49" charset="-122"/>
                      <a:ea typeface="楷体_GB2312" pitchFamily="49" charset="-122"/>
                    </a:rPr>
                    <a:t>置入缓冲寄存器</a:t>
                  </a:r>
                </a:p>
              </p:txBody>
            </p:sp>
            <p:sp>
              <p:nvSpPr>
                <p:cNvPr id="407565" name="Rectangle 13">
                  <a:extLst>
                    <a:ext uri="{FF2B5EF4-FFF2-40B4-BE49-F238E27FC236}">
                      <a16:creationId xmlns:a16="http://schemas.microsoft.com/office/drawing/2014/main" id="{D232183D-DE60-401F-B2AB-3CE4C132EB5E}"/>
                    </a:ext>
                  </a:extLst>
                </p:cNvPr>
                <p:cNvSpPr>
                  <a:spLocks noChangeArrowheads="1"/>
                </p:cNvSpPr>
                <p:nvPr/>
              </p:nvSpPr>
              <p:spPr bwMode="auto">
                <a:xfrm>
                  <a:off x="432" y="3582"/>
                  <a:ext cx="1776" cy="29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标志触发器置</a:t>
                  </a:r>
                  <a:r>
                    <a:rPr lang="zh-CN" altLang="en-US" sz="1600" b="1">
                      <a:solidFill>
                        <a:srgbClr val="CC3300"/>
                      </a:solidFill>
                      <a:latin typeface="Times New Roman" panose="02020603050405020304" pitchFamily="18" charset="0"/>
                      <a:ea typeface="楷体_GB2312" pitchFamily="49" charset="-122"/>
                    </a:rPr>
                    <a:t>“</a:t>
                  </a:r>
                  <a:r>
                    <a:rPr lang="en-US" altLang="zh-CN" sz="1600" b="1">
                      <a:solidFill>
                        <a:srgbClr val="CC3300"/>
                      </a:solidFill>
                      <a:latin typeface="楷体_GB2312" pitchFamily="49" charset="-122"/>
                      <a:ea typeface="楷体_GB2312" pitchFamily="49" charset="-122"/>
                    </a:rPr>
                    <a:t>Done</a:t>
                  </a:r>
                  <a:r>
                    <a:rPr lang="en-US" altLang="zh-CN" sz="1600" b="1">
                      <a:solidFill>
                        <a:srgbClr val="CC3300"/>
                      </a:solidFill>
                      <a:latin typeface="Times New Roman" panose="02020603050405020304" pitchFamily="18" charset="0"/>
                      <a:ea typeface="楷体_GB2312" pitchFamily="49" charset="-122"/>
                    </a:rPr>
                    <a:t>”</a:t>
                  </a:r>
                  <a:endParaRPr lang="en-US" altLang="zh-CN" sz="1600" b="1">
                    <a:solidFill>
                      <a:srgbClr val="CC3300"/>
                    </a:solidFill>
                    <a:latin typeface="楷体_GB2312" pitchFamily="49" charset="-122"/>
                    <a:ea typeface="楷体_GB2312" pitchFamily="49" charset="-122"/>
                  </a:endParaRPr>
                </a:p>
              </p:txBody>
            </p:sp>
            <p:sp>
              <p:nvSpPr>
                <p:cNvPr id="407566" name="Rectangle 14">
                  <a:extLst>
                    <a:ext uri="{FF2B5EF4-FFF2-40B4-BE49-F238E27FC236}">
                      <a16:creationId xmlns:a16="http://schemas.microsoft.com/office/drawing/2014/main" id="{9C400786-A17B-4B9F-9B70-EC18A75B01C2}"/>
                    </a:ext>
                  </a:extLst>
                </p:cNvPr>
                <p:cNvSpPr>
                  <a:spLocks noChangeArrowheads="1"/>
                </p:cNvSpPr>
                <p:nvPr/>
              </p:nvSpPr>
              <p:spPr bwMode="auto">
                <a:xfrm>
                  <a:off x="3456" y="1514"/>
                  <a:ext cx="2016" cy="29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调度程序调度其他程序</a:t>
                  </a:r>
                </a:p>
              </p:txBody>
            </p:sp>
            <p:sp>
              <p:nvSpPr>
                <p:cNvPr id="407567" name="Rectangle 15">
                  <a:extLst>
                    <a:ext uri="{FF2B5EF4-FFF2-40B4-BE49-F238E27FC236}">
                      <a16:creationId xmlns:a16="http://schemas.microsoft.com/office/drawing/2014/main" id="{8E9903E0-31D6-4DB0-9EEF-6F2F478EC587}"/>
                    </a:ext>
                  </a:extLst>
                </p:cNvPr>
                <p:cNvSpPr>
                  <a:spLocks noChangeArrowheads="1"/>
                </p:cNvSpPr>
                <p:nvPr/>
              </p:nvSpPr>
              <p:spPr bwMode="auto">
                <a:xfrm>
                  <a:off x="3552" y="874"/>
                  <a:ext cx="1776" cy="443"/>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向设备发</a:t>
                  </a:r>
                  <a:r>
                    <a:rPr lang="en-US" altLang="zh-CN" sz="1600" b="1">
                      <a:solidFill>
                        <a:srgbClr val="CC3300"/>
                      </a:solidFill>
                      <a:latin typeface="楷体_GB2312" pitchFamily="49" charset="-122"/>
                      <a:ea typeface="楷体_GB2312" pitchFamily="49" charset="-122"/>
                    </a:rPr>
                    <a:t>Start</a:t>
                  </a:r>
                  <a:r>
                    <a:rPr lang="zh-CN" altLang="en-US" sz="1600" b="1">
                      <a:solidFill>
                        <a:srgbClr val="CC3300"/>
                      </a:solidFill>
                      <a:latin typeface="楷体_GB2312" pitchFamily="49" charset="-122"/>
                      <a:ea typeface="楷体_GB2312" pitchFamily="49" charset="-122"/>
                    </a:rPr>
                    <a:t>命令，</a:t>
                  </a:r>
                </a:p>
                <a:p>
                  <a:pPr algn="ctr"/>
                  <a:r>
                    <a:rPr lang="zh-CN" altLang="en-US" sz="1600" b="1">
                      <a:solidFill>
                        <a:srgbClr val="CC3300"/>
                      </a:solidFill>
                      <a:latin typeface="楷体_GB2312" pitchFamily="49" charset="-122"/>
                      <a:ea typeface="楷体_GB2312" pitchFamily="49" charset="-122"/>
                    </a:rPr>
                    <a:t>将中断允许位置1</a:t>
                  </a:r>
                </a:p>
              </p:txBody>
            </p:sp>
            <p:sp>
              <p:nvSpPr>
                <p:cNvPr id="407568" name="AutoShape 16">
                  <a:extLst>
                    <a:ext uri="{FF2B5EF4-FFF2-40B4-BE49-F238E27FC236}">
                      <a16:creationId xmlns:a16="http://schemas.microsoft.com/office/drawing/2014/main" id="{07B72FD7-93B8-497E-B234-F711F032E51A}"/>
                    </a:ext>
                  </a:extLst>
                </p:cNvPr>
                <p:cNvSpPr>
                  <a:spLocks noChangeArrowheads="1"/>
                </p:cNvSpPr>
                <p:nvPr/>
              </p:nvSpPr>
              <p:spPr bwMode="auto">
                <a:xfrm>
                  <a:off x="528" y="2498"/>
                  <a:ext cx="1440" cy="788"/>
                </a:xfrm>
                <a:prstGeom prst="flowChartDecision">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缓冲寄存</a:t>
                  </a:r>
                </a:p>
                <a:p>
                  <a:pPr algn="ctr"/>
                  <a:r>
                    <a:rPr lang="zh-CN" altLang="en-US" sz="1600" b="1">
                      <a:solidFill>
                        <a:srgbClr val="CC3300"/>
                      </a:solidFill>
                      <a:latin typeface="楷体_GB2312" pitchFamily="49" charset="-122"/>
                      <a:ea typeface="楷体_GB2312" pitchFamily="49" charset="-122"/>
                    </a:rPr>
                    <a:t>器满吗？</a:t>
                  </a:r>
                </a:p>
              </p:txBody>
            </p:sp>
            <p:sp>
              <p:nvSpPr>
                <p:cNvPr id="407569" name="AutoShape 17">
                  <a:extLst>
                    <a:ext uri="{FF2B5EF4-FFF2-40B4-BE49-F238E27FC236}">
                      <a16:creationId xmlns:a16="http://schemas.microsoft.com/office/drawing/2014/main" id="{002C9DA5-DAF5-4232-8472-EABE19DC3BF6}"/>
                    </a:ext>
                  </a:extLst>
                </p:cNvPr>
                <p:cNvSpPr>
                  <a:spLocks noChangeArrowheads="1"/>
                </p:cNvSpPr>
                <p:nvPr/>
              </p:nvSpPr>
              <p:spPr bwMode="auto">
                <a:xfrm>
                  <a:off x="3552" y="2400"/>
                  <a:ext cx="1632" cy="886"/>
                </a:xfrm>
                <a:prstGeom prst="flowChartDecision">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收到中断信号</a:t>
                  </a:r>
                </a:p>
                <a:p>
                  <a:pPr algn="ctr"/>
                  <a:r>
                    <a:rPr lang="zh-CN" altLang="en-US" sz="1600" b="1">
                      <a:solidFill>
                        <a:srgbClr val="CC3300"/>
                      </a:solidFill>
                      <a:latin typeface="楷体_GB2312" pitchFamily="49" charset="-122"/>
                      <a:ea typeface="楷体_GB2312" pitchFamily="49" charset="-122"/>
                    </a:rPr>
                    <a:t>了吗？</a:t>
                  </a:r>
                </a:p>
              </p:txBody>
            </p:sp>
            <p:sp>
              <p:nvSpPr>
                <p:cNvPr id="407570" name="Text Box 18">
                  <a:extLst>
                    <a:ext uri="{FF2B5EF4-FFF2-40B4-BE49-F238E27FC236}">
                      <a16:creationId xmlns:a16="http://schemas.microsoft.com/office/drawing/2014/main" id="{2E8E6268-9F0E-4BD3-A0E6-CB10C6C24089}"/>
                    </a:ext>
                  </a:extLst>
                </p:cNvPr>
                <p:cNvSpPr txBox="1">
                  <a:spLocks noChangeArrowheads="1"/>
                </p:cNvSpPr>
                <p:nvPr/>
              </p:nvSpPr>
              <p:spPr bwMode="auto">
                <a:xfrm>
                  <a:off x="962" y="579"/>
                  <a:ext cx="577"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solidFill>
                        <a:srgbClr val="CC3300"/>
                      </a:solidFill>
                      <a:latin typeface="楷体_GB2312" pitchFamily="49" charset="-122"/>
                      <a:ea typeface="楷体_GB2312" pitchFamily="49" charset="-122"/>
                    </a:rPr>
                    <a:t>设备</a:t>
                  </a:r>
                </a:p>
              </p:txBody>
            </p:sp>
            <p:sp>
              <p:nvSpPr>
                <p:cNvPr id="407571" name="Line 19">
                  <a:extLst>
                    <a:ext uri="{FF2B5EF4-FFF2-40B4-BE49-F238E27FC236}">
                      <a16:creationId xmlns:a16="http://schemas.microsoft.com/office/drawing/2014/main" id="{702E1010-3DC4-4CBB-9E17-8AD0C7A6C2BA}"/>
                    </a:ext>
                  </a:extLst>
                </p:cNvPr>
                <p:cNvSpPr>
                  <a:spLocks noChangeShapeType="1"/>
                </p:cNvSpPr>
                <p:nvPr/>
              </p:nvSpPr>
              <p:spPr bwMode="auto">
                <a:xfrm>
                  <a:off x="1200" y="825"/>
                  <a:ext cx="0"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72" name="Line 20">
                  <a:extLst>
                    <a:ext uri="{FF2B5EF4-FFF2-40B4-BE49-F238E27FC236}">
                      <a16:creationId xmlns:a16="http://schemas.microsoft.com/office/drawing/2014/main" id="{EBE27E1F-B1F0-4BAE-B874-31062F2DBC83}"/>
                    </a:ext>
                  </a:extLst>
                </p:cNvPr>
                <p:cNvSpPr>
                  <a:spLocks noChangeShapeType="1"/>
                </p:cNvSpPr>
                <p:nvPr/>
              </p:nvSpPr>
              <p:spPr bwMode="auto">
                <a:xfrm>
                  <a:off x="1200" y="1415"/>
                  <a:ext cx="0" cy="3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73" name="Line 21">
                  <a:extLst>
                    <a:ext uri="{FF2B5EF4-FFF2-40B4-BE49-F238E27FC236}">
                      <a16:creationId xmlns:a16="http://schemas.microsoft.com/office/drawing/2014/main" id="{3D7DEF7A-20A0-45BF-9C9D-23A1942BF9E3}"/>
                    </a:ext>
                  </a:extLst>
                </p:cNvPr>
                <p:cNvSpPr>
                  <a:spLocks noChangeShapeType="1"/>
                </p:cNvSpPr>
                <p:nvPr/>
              </p:nvSpPr>
              <p:spPr bwMode="auto">
                <a:xfrm>
                  <a:off x="1248" y="2302"/>
                  <a:ext cx="0" cy="1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74" name="Line 22">
                  <a:extLst>
                    <a:ext uri="{FF2B5EF4-FFF2-40B4-BE49-F238E27FC236}">
                      <a16:creationId xmlns:a16="http://schemas.microsoft.com/office/drawing/2014/main" id="{D0C74A73-0E9D-4609-8FC8-2547C1B96E71}"/>
                    </a:ext>
                  </a:extLst>
                </p:cNvPr>
                <p:cNvSpPr>
                  <a:spLocks noChangeShapeType="1"/>
                </p:cNvSpPr>
                <p:nvPr/>
              </p:nvSpPr>
              <p:spPr bwMode="auto">
                <a:xfrm>
                  <a:off x="1248" y="3286"/>
                  <a:ext cx="0"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75" name="Line 23">
                  <a:extLst>
                    <a:ext uri="{FF2B5EF4-FFF2-40B4-BE49-F238E27FC236}">
                      <a16:creationId xmlns:a16="http://schemas.microsoft.com/office/drawing/2014/main" id="{0F90ADF6-4656-4E2A-89A2-8D8825AEEA94}"/>
                    </a:ext>
                  </a:extLst>
                </p:cNvPr>
                <p:cNvSpPr>
                  <a:spLocks noChangeShapeType="1"/>
                </p:cNvSpPr>
                <p:nvPr/>
              </p:nvSpPr>
              <p:spPr bwMode="auto">
                <a:xfrm>
                  <a:off x="1248" y="3877"/>
                  <a:ext cx="0"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76" name="Text Box 24">
                  <a:extLst>
                    <a:ext uri="{FF2B5EF4-FFF2-40B4-BE49-F238E27FC236}">
                      <a16:creationId xmlns:a16="http://schemas.microsoft.com/office/drawing/2014/main" id="{C9E17A64-FBE4-4E66-A34C-C09A6D6EDA10}"/>
                    </a:ext>
                  </a:extLst>
                </p:cNvPr>
                <p:cNvSpPr txBox="1">
                  <a:spLocks noChangeArrowheads="1"/>
                </p:cNvSpPr>
                <p:nvPr/>
              </p:nvSpPr>
              <p:spPr bwMode="auto">
                <a:xfrm>
                  <a:off x="287" y="2597"/>
                  <a:ext cx="29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solidFill>
                        <a:srgbClr val="CC3300"/>
                      </a:solidFill>
                      <a:latin typeface="楷体_GB2312" pitchFamily="49" charset="-122"/>
                      <a:ea typeface="楷体_GB2312" pitchFamily="49" charset="-122"/>
                    </a:rPr>
                    <a:t>否</a:t>
                  </a:r>
                </a:p>
              </p:txBody>
            </p:sp>
            <p:sp>
              <p:nvSpPr>
                <p:cNvPr id="407577" name="Text Box 25">
                  <a:extLst>
                    <a:ext uri="{FF2B5EF4-FFF2-40B4-BE49-F238E27FC236}">
                      <a16:creationId xmlns:a16="http://schemas.microsoft.com/office/drawing/2014/main" id="{92611A44-3069-4F57-8313-C82C2424CCBA}"/>
                    </a:ext>
                  </a:extLst>
                </p:cNvPr>
                <p:cNvSpPr txBox="1">
                  <a:spLocks noChangeArrowheads="1"/>
                </p:cNvSpPr>
                <p:nvPr/>
              </p:nvSpPr>
              <p:spPr bwMode="auto">
                <a:xfrm>
                  <a:off x="1298" y="3238"/>
                  <a:ext cx="28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solidFill>
                        <a:srgbClr val="CC3300"/>
                      </a:solidFill>
                      <a:latin typeface="楷体_GB2312" pitchFamily="49" charset="-122"/>
                      <a:ea typeface="楷体_GB2312" pitchFamily="49" charset="-122"/>
                    </a:rPr>
                    <a:t>是</a:t>
                  </a:r>
                </a:p>
              </p:txBody>
            </p:sp>
            <p:sp>
              <p:nvSpPr>
                <p:cNvPr id="407578" name="Text Box 26">
                  <a:extLst>
                    <a:ext uri="{FF2B5EF4-FFF2-40B4-BE49-F238E27FC236}">
                      <a16:creationId xmlns:a16="http://schemas.microsoft.com/office/drawing/2014/main" id="{D798A4A8-F519-44F7-AA21-E93C9897C8DB}"/>
                    </a:ext>
                  </a:extLst>
                </p:cNvPr>
                <p:cNvSpPr txBox="1">
                  <a:spLocks noChangeArrowheads="1"/>
                </p:cNvSpPr>
                <p:nvPr/>
              </p:nvSpPr>
              <p:spPr bwMode="auto">
                <a:xfrm>
                  <a:off x="4033" y="480"/>
                  <a:ext cx="52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solidFill>
                        <a:srgbClr val="CC3300"/>
                      </a:solidFill>
                      <a:latin typeface="楷体_GB2312" pitchFamily="49" charset="-122"/>
                      <a:ea typeface="楷体_GB2312" pitchFamily="49" charset="-122"/>
                    </a:rPr>
                    <a:t>CPU</a:t>
                  </a:r>
                </a:p>
              </p:txBody>
            </p:sp>
            <p:sp>
              <p:nvSpPr>
                <p:cNvPr id="407579" name="Line 27">
                  <a:extLst>
                    <a:ext uri="{FF2B5EF4-FFF2-40B4-BE49-F238E27FC236}">
                      <a16:creationId xmlns:a16="http://schemas.microsoft.com/office/drawing/2014/main" id="{5200B6EB-5523-4362-A706-CD1A23BFA0EB}"/>
                    </a:ext>
                  </a:extLst>
                </p:cNvPr>
                <p:cNvSpPr>
                  <a:spLocks noChangeShapeType="1"/>
                </p:cNvSpPr>
                <p:nvPr/>
              </p:nvSpPr>
              <p:spPr bwMode="auto">
                <a:xfrm>
                  <a:off x="4272" y="726"/>
                  <a:ext cx="0" cy="1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0" name="Line 28">
                  <a:extLst>
                    <a:ext uri="{FF2B5EF4-FFF2-40B4-BE49-F238E27FC236}">
                      <a16:creationId xmlns:a16="http://schemas.microsoft.com/office/drawing/2014/main" id="{9E567632-3B15-49D9-B767-CAF000BEC224}"/>
                    </a:ext>
                  </a:extLst>
                </p:cNvPr>
                <p:cNvSpPr>
                  <a:spLocks noChangeShapeType="1"/>
                </p:cNvSpPr>
                <p:nvPr/>
              </p:nvSpPr>
              <p:spPr bwMode="auto">
                <a:xfrm>
                  <a:off x="4320" y="1317"/>
                  <a:ext cx="0" cy="1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1" name="Line 29">
                  <a:extLst>
                    <a:ext uri="{FF2B5EF4-FFF2-40B4-BE49-F238E27FC236}">
                      <a16:creationId xmlns:a16="http://schemas.microsoft.com/office/drawing/2014/main" id="{DBE38C52-E8BF-4A24-9EF0-810C5519FA3C}"/>
                    </a:ext>
                  </a:extLst>
                </p:cNvPr>
                <p:cNvSpPr>
                  <a:spLocks noChangeShapeType="1"/>
                </p:cNvSpPr>
                <p:nvPr/>
              </p:nvSpPr>
              <p:spPr bwMode="auto">
                <a:xfrm>
                  <a:off x="4368" y="1809"/>
                  <a:ext cx="0" cy="1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2" name="Line 30">
                  <a:extLst>
                    <a:ext uri="{FF2B5EF4-FFF2-40B4-BE49-F238E27FC236}">
                      <a16:creationId xmlns:a16="http://schemas.microsoft.com/office/drawing/2014/main" id="{DC969CB9-83E5-41A2-AFDF-B37F31431FD2}"/>
                    </a:ext>
                  </a:extLst>
                </p:cNvPr>
                <p:cNvSpPr>
                  <a:spLocks noChangeShapeType="1"/>
                </p:cNvSpPr>
                <p:nvPr/>
              </p:nvSpPr>
              <p:spPr bwMode="auto">
                <a:xfrm flipH="1">
                  <a:off x="2544" y="1218"/>
                  <a:ext cx="912" cy="0"/>
                </a:xfrm>
                <a:prstGeom prst="line">
                  <a:avLst/>
                </a:prstGeom>
                <a:noFill/>
                <a:ln w="38100">
                  <a:solidFill>
                    <a:schemeClr val="tx1"/>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3" name="Text Box 31">
                  <a:extLst>
                    <a:ext uri="{FF2B5EF4-FFF2-40B4-BE49-F238E27FC236}">
                      <a16:creationId xmlns:a16="http://schemas.microsoft.com/office/drawing/2014/main" id="{E8621102-B77C-43F1-8EA6-BB717A90D4BE}"/>
                    </a:ext>
                  </a:extLst>
                </p:cNvPr>
                <p:cNvSpPr txBox="1">
                  <a:spLocks noChangeArrowheads="1"/>
                </p:cNvSpPr>
                <p:nvPr/>
              </p:nvSpPr>
              <p:spPr bwMode="auto">
                <a:xfrm>
                  <a:off x="4368" y="3187"/>
                  <a:ext cx="288"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solidFill>
                        <a:srgbClr val="CC3300"/>
                      </a:solidFill>
                      <a:latin typeface="楷体_GB2312" pitchFamily="49" charset="-122"/>
                      <a:ea typeface="楷体_GB2312" pitchFamily="49" charset="-122"/>
                    </a:rPr>
                    <a:t>是</a:t>
                  </a:r>
                </a:p>
              </p:txBody>
            </p:sp>
            <p:sp>
              <p:nvSpPr>
                <p:cNvPr id="407584" name="Text Box 32">
                  <a:extLst>
                    <a:ext uri="{FF2B5EF4-FFF2-40B4-BE49-F238E27FC236}">
                      <a16:creationId xmlns:a16="http://schemas.microsoft.com/office/drawing/2014/main" id="{9640FA1B-E217-4BEB-9AA8-027408EEBB9F}"/>
                    </a:ext>
                  </a:extLst>
                </p:cNvPr>
                <p:cNvSpPr txBox="1">
                  <a:spLocks noChangeArrowheads="1"/>
                </p:cNvSpPr>
                <p:nvPr/>
              </p:nvSpPr>
              <p:spPr bwMode="auto">
                <a:xfrm>
                  <a:off x="3312" y="2548"/>
                  <a:ext cx="288"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solidFill>
                        <a:srgbClr val="CC3300"/>
                      </a:solidFill>
                      <a:latin typeface="楷体_GB2312" pitchFamily="49" charset="-122"/>
                      <a:ea typeface="楷体_GB2312" pitchFamily="49" charset="-122"/>
                    </a:rPr>
                    <a:t>否</a:t>
                  </a:r>
                </a:p>
              </p:txBody>
            </p:sp>
            <p:sp>
              <p:nvSpPr>
                <p:cNvPr id="407585" name="Line 33">
                  <a:extLst>
                    <a:ext uri="{FF2B5EF4-FFF2-40B4-BE49-F238E27FC236}">
                      <a16:creationId xmlns:a16="http://schemas.microsoft.com/office/drawing/2014/main" id="{D81A25EB-0A86-4245-BDB0-DC333A13E4A6}"/>
                    </a:ext>
                  </a:extLst>
                </p:cNvPr>
                <p:cNvSpPr>
                  <a:spLocks noChangeShapeType="1"/>
                </p:cNvSpPr>
                <p:nvPr/>
              </p:nvSpPr>
              <p:spPr bwMode="auto">
                <a:xfrm>
                  <a:off x="3312" y="2843"/>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6" name="Line 34">
                  <a:extLst>
                    <a:ext uri="{FF2B5EF4-FFF2-40B4-BE49-F238E27FC236}">
                      <a16:creationId xmlns:a16="http://schemas.microsoft.com/office/drawing/2014/main" id="{D8600950-B8C9-4188-A945-413FE5F4BDE9}"/>
                    </a:ext>
                  </a:extLst>
                </p:cNvPr>
                <p:cNvSpPr>
                  <a:spLocks noChangeShapeType="1"/>
                </p:cNvSpPr>
                <p:nvPr/>
              </p:nvSpPr>
              <p:spPr bwMode="auto">
                <a:xfrm flipV="1">
                  <a:off x="3312" y="1908"/>
                  <a:ext cx="0" cy="9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7" name="Line 35">
                  <a:extLst>
                    <a:ext uri="{FF2B5EF4-FFF2-40B4-BE49-F238E27FC236}">
                      <a16:creationId xmlns:a16="http://schemas.microsoft.com/office/drawing/2014/main" id="{2C08218E-55EC-43A6-88E3-5367D4532C57}"/>
                    </a:ext>
                  </a:extLst>
                </p:cNvPr>
                <p:cNvSpPr>
                  <a:spLocks noChangeShapeType="1"/>
                </p:cNvSpPr>
                <p:nvPr/>
              </p:nvSpPr>
              <p:spPr bwMode="auto">
                <a:xfrm flipV="1">
                  <a:off x="3312" y="1908"/>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88" name="Rectangle 36">
                  <a:extLst>
                    <a:ext uri="{FF2B5EF4-FFF2-40B4-BE49-F238E27FC236}">
                      <a16:creationId xmlns:a16="http://schemas.microsoft.com/office/drawing/2014/main" id="{3163C872-1591-40AE-815E-DBB384B693BC}"/>
                    </a:ext>
                  </a:extLst>
                </p:cNvPr>
                <p:cNvSpPr>
                  <a:spLocks noChangeArrowheads="1"/>
                </p:cNvSpPr>
                <p:nvPr/>
              </p:nvSpPr>
              <p:spPr bwMode="auto">
                <a:xfrm>
                  <a:off x="3696" y="2006"/>
                  <a:ext cx="1296" cy="246"/>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其他进程执行</a:t>
                  </a:r>
                </a:p>
              </p:txBody>
            </p:sp>
            <p:sp>
              <p:nvSpPr>
                <p:cNvPr id="407589" name="Rectangle 37">
                  <a:extLst>
                    <a:ext uri="{FF2B5EF4-FFF2-40B4-BE49-F238E27FC236}">
                      <a16:creationId xmlns:a16="http://schemas.microsoft.com/office/drawing/2014/main" id="{B6E2DD15-C352-4E3B-B30F-7D8D72180C3A}"/>
                    </a:ext>
                  </a:extLst>
                </p:cNvPr>
                <p:cNvSpPr>
                  <a:spLocks noChangeArrowheads="1"/>
                </p:cNvSpPr>
                <p:nvPr/>
              </p:nvSpPr>
              <p:spPr bwMode="auto">
                <a:xfrm>
                  <a:off x="3648" y="3877"/>
                  <a:ext cx="1440" cy="29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solidFill>
                        <a:srgbClr val="CC3300"/>
                      </a:solidFill>
                      <a:latin typeface="楷体_GB2312" pitchFamily="49" charset="-122"/>
                      <a:ea typeface="楷体_GB2312" pitchFamily="49" charset="-122"/>
                    </a:rPr>
                    <a:t>被中断进程执行</a:t>
                  </a:r>
                </a:p>
              </p:txBody>
            </p:sp>
            <p:sp>
              <p:nvSpPr>
                <p:cNvPr id="407590" name="Line 38">
                  <a:extLst>
                    <a:ext uri="{FF2B5EF4-FFF2-40B4-BE49-F238E27FC236}">
                      <a16:creationId xmlns:a16="http://schemas.microsoft.com/office/drawing/2014/main" id="{F9CE0B3F-306D-493A-8D53-37D2DC360397}"/>
                    </a:ext>
                  </a:extLst>
                </p:cNvPr>
                <p:cNvSpPr>
                  <a:spLocks noChangeShapeType="1"/>
                </p:cNvSpPr>
                <p:nvPr/>
              </p:nvSpPr>
              <p:spPr bwMode="auto">
                <a:xfrm>
                  <a:off x="4368" y="2252"/>
                  <a:ext cx="0" cy="1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91" name="Line 39">
                  <a:extLst>
                    <a:ext uri="{FF2B5EF4-FFF2-40B4-BE49-F238E27FC236}">
                      <a16:creationId xmlns:a16="http://schemas.microsoft.com/office/drawing/2014/main" id="{64731907-B577-4E28-BEED-FEE79EB0448A}"/>
                    </a:ext>
                  </a:extLst>
                </p:cNvPr>
                <p:cNvSpPr>
                  <a:spLocks noChangeShapeType="1"/>
                </p:cNvSpPr>
                <p:nvPr/>
              </p:nvSpPr>
              <p:spPr bwMode="auto">
                <a:xfrm>
                  <a:off x="4368" y="3286"/>
                  <a:ext cx="0" cy="1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7592" name="Line 40">
                  <a:extLst>
                    <a:ext uri="{FF2B5EF4-FFF2-40B4-BE49-F238E27FC236}">
                      <a16:creationId xmlns:a16="http://schemas.microsoft.com/office/drawing/2014/main" id="{E496B98A-6B23-45B9-82F5-ACF3EBDD2E2A}"/>
                    </a:ext>
                  </a:extLst>
                </p:cNvPr>
                <p:cNvSpPr>
                  <a:spLocks noChangeShapeType="1"/>
                </p:cNvSpPr>
                <p:nvPr/>
              </p:nvSpPr>
              <p:spPr bwMode="auto">
                <a:xfrm>
                  <a:off x="4368" y="3729"/>
                  <a:ext cx="0" cy="1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8578" name="Group 2">
            <a:extLst>
              <a:ext uri="{FF2B5EF4-FFF2-40B4-BE49-F238E27FC236}">
                <a16:creationId xmlns:a16="http://schemas.microsoft.com/office/drawing/2014/main" id="{BF3BE138-5B83-4992-8109-EC85684F9D55}"/>
              </a:ext>
            </a:extLst>
          </p:cNvPr>
          <p:cNvGrpSpPr>
            <a:grpSpLocks/>
          </p:cNvGrpSpPr>
          <p:nvPr/>
        </p:nvGrpSpPr>
        <p:grpSpPr bwMode="auto">
          <a:xfrm>
            <a:off x="609600" y="1295400"/>
            <a:ext cx="6783388" cy="4508500"/>
            <a:chOff x="0" y="240"/>
            <a:chExt cx="4933" cy="3782"/>
          </a:xfrm>
        </p:grpSpPr>
        <p:sp>
          <p:nvSpPr>
            <p:cNvPr id="408579" name="Text Box 3">
              <a:extLst>
                <a:ext uri="{FF2B5EF4-FFF2-40B4-BE49-F238E27FC236}">
                  <a16:creationId xmlns:a16="http://schemas.microsoft.com/office/drawing/2014/main" id="{379D8141-45C8-4C2A-B7E1-BE898B90E143}"/>
                </a:ext>
              </a:extLst>
            </p:cNvPr>
            <p:cNvSpPr txBox="1">
              <a:spLocks noChangeArrowheads="1"/>
            </p:cNvSpPr>
            <p:nvPr/>
          </p:nvSpPr>
          <p:spPr bwMode="auto">
            <a:xfrm>
              <a:off x="816" y="240"/>
              <a:ext cx="1248" cy="509"/>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向</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部件发读命令</a:t>
              </a:r>
            </a:p>
          </p:txBody>
        </p:sp>
        <p:sp>
          <p:nvSpPr>
            <p:cNvPr id="408580" name="Text Box 4">
              <a:extLst>
                <a:ext uri="{FF2B5EF4-FFF2-40B4-BE49-F238E27FC236}">
                  <a16:creationId xmlns:a16="http://schemas.microsoft.com/office/drawing/2014/main" id="{B382C57E-606B-4AF4-B31B-8062960BD757}"/>
                </a:ext>
              </a:extLst>
            </p:cNvPr>
            <p:cNvSpPr txBox="1">
              <a:spLocks noChangeArrowheads="1"/>
            </p:cNvSpPr>
            <p:nvPr/>
          </p:nvSpPr>
          <p:spPr bwMode="auto">
            <a:xfrm>
              <a:off x="768" y="1066"/>
              <a:ext cx="1344" cy="508"/>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读</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部件状态寄存器</a:t>
              </a:r>
            </a:p>
          </p:txBody>
        </p:sp>
        <p:sp>
          <p:nvSpPr>
            <p:cNvPr id="408581" name="AutoShape 5">
              <a:extLst>
                <a:ext uri="{FF2B5EF4-FFF2-40B4-BE49-F238E27FC236}">
                  <a16:creationId xmlns:a16="http://schemas.microsoft.com/office/drawing/2014/main" id="{E7B2625A-9431-48C9-A214-DA7172C8F95F}"/>
                </a:ext>
              </a:extLst>
            </p:cNvPr>
            <p:cNvSpPr>
              <a:spLocks noChangeArrowheads="1"/>
            </p:cNvSpPr>
            <p:nvPr/>
          </p:nvSpPr>
          <p:spPr bwMode="auto">
            <a:xfrm>
              <a:off x="816" y="1776"/>
              <a:ext cx="1248" cy="480"/>
            </a:xfrm>
            <a:prstGeom prst="diamond">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8582" name="Text Box 6">
              <a:extLst>
                <a:ext uri="{FF2B5EF4-FFF2-40B4-BE49-F238E27FC236}">
                  <a16:creationId xmlns:a16="http://schemas.microsoft.com/office/drawing/2014/main" id="{4B9662FA-B7D7-4F08-AA57-676980A2C35A}"/>
                </a:ext>
              </a:extLst>
            </p:cNvPr>
            <p:cNvSpPr txBox="1">
              <a:spLocks noChangeArrowheads="1"/>
            </p:cNvSpPr>
            <p:nvPr/>
          </p:nvSpPr>
          <p:spPr bwMode="auto">
            <a:xfrm>
              <a:off x="997" y="1903"/>
              <a:ext cx="730"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检查状态</a:t>
              </a:r>
            </a:p>
          </p:txBody>
        </p:sp>
        <p:sp>
          <p:nvSpPr>
            <p:cNvPr id="408583" name="Text Box 7">
              <a:extLst>
                <a:ext uri="{FF2B5EF4-FFF2-40B4-BE49-F238E27FC236}">
                  <a16:creationId xmlns:a16="http://schemas.microsoft.com/office/drawing/2014/main" id="{C90B9D1F-0771-49E3-882E-666BB56C9AD4}"/>
                </a:ext>
              </a:extLst>
            </p:cNvPr>
            <p:cNvSpPr txBox="1">
              <a:spLocks noChangeArrowheads="1"/>
            </p:cNvSpPr>
            <p:nvPr/>
          </p:nvSpPr>
          <p:spPr bwMode="auto">
            <a:xfrm>
              <a:off x="625" y="2448"/>
              <a:ext cx="1535" cy="509"/>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从</a:t>
              </a:r>
              <a:r>
                <a:rPr lang="en-US" altLang="zh-CN" sz="1600" b="1">
                  <a:latin typeface="楷体_GB2312" pitchFamily="49" charset="-122"/>
                  <a:ea typeface="楷体_GB2312" pitchFamily="49" charset="-122"/>
                </a:rPr>
                <a:t>I/O</a:t>
              </a:r>
              <a:r>
                <a:rPr lang="zh-CN" altLang="en-US" sz="1600" b="1">
                  <a:latin typeface="楷体_GB2312" pitchFamily="49" charset="-122"/>
                  <a:ea typeface="楷体_GB2312" pitchFamily="49" charset="-122"/>
                </a:rPr>
                <a:t>部件读字节数据</a:t>
              </a:r>
            </a:p>
          </p:txBody>
        </p:sp>
        <p:sp>
          <p:nvSpPr>
            <p:cNvPr id="408584" name="Text Box 8">
              <a:extLst>
                <a:ext uri="{FF2B5EF4-FFF2-40B4-BE49-F238E27FC236}">
                  <a16:creationId xmlns:a16="http://schemas.microsoft.com/office/drawing/2014/main" id="{49CDF637-6C88-487E-9AF6-290BFCB6D822}"/>
                </a:ext>
              </a:extLst>
            </p:cNvPr>
            <p:cNvSpPr txBox="1">
              <a:spLocks noChangeArrowheads="1"/>
            </p:cNvSpPr>
            <p:nvPr/>
          </p:nvSpPr>
          <p:spPr bwMode="auto">
            <a:xfrm>
              <a:off x="936" y="3357"/>
              <a:ext cx="1114" cy="509"/>
            </a:xfrm>
            <a:prstGeom prst="rect">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latin typeface="楷体_GB2312" pitchFamily="49" charset="-122"/>
                  <a:ea typeface="楷体_GB2312" pitchFamily="49" charset="-122"/>
                </a:rPr>
                <a:t>将该字节写入内存</a:t>
              </a:r>
            </a:p>
          </p:txBody>
        </p:sp>
        <p:sp>
          <p:nvSpPr>
            <p:cNvPr id="408585" name="Line 9">
              <a:extLst>
                <a:ext uri="{FF2B5EF4-FFF2-40B4-BE49-F238E27FC236}">
                  <a16:creationId xmlns:a16="http://schemas.microsoft.com/office/drawing/2014/main" id="{068AA0A8-AA1F-42F9-B7A6-B2590B2023E0}"/>
                </a:ext>
              </a:extLst>
            </p:cNvPr>
            <p:cNvSpPr>
              <a:spLocks noChangeShapeType="1"/>
            </p:cNvSpPr>
            <p:nvPr/>
          </p:nvSpPr>
          <p:spPr bwMode="auto">
            <a:xfrm>
              <a:off x="2064" y="2016"/>
              <a:ext cx="576"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86" name="Line 10">
              <a:extLst>
                <a:ext uri="{FF2B5EF4-FFF2-40B4-BE49-F238E27FC236}">
                  <a16:creationId xmlns:a16="http://schemas.microsoft.com/office/drawing/2014/main" id="{0916E35E-D0E7-4699-A7ED-62AC0C4598A6}"/>
                </a:ext>
              </a:extLst>
            </p:cNvPr>
            <p:cNvSpPr>
              <a:spLocks noChangeShapeType="1"/>
            </p:cNvSpPr>
            <p:nvPr/>
          </p:nvSpPr>
          <p:spPr bwMode="auto">
            <a:xfrm>
              <a:off x="1440" y="2256"/>
              <a:ext cx="0" cy="24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87" name="Line 11">
              <a:extLst>
                <a:ext uri="{FF2B5EF4-FFF2-40B4-BE49-F238E27FC236}">
                  <a16:creationId xmlns:a16="http://schemas.microsoft.com/office/drawing/2014/main" id="{38EF0359-115A-4C07-A06A-7B96EE139B02}"/>
                </a:ext>
              </a:extLst>
            </p:cNvPr>
            <p:cNvSpPr>
              <a:spLocks noChangeShapeType="1"/>
            </p:cNvSpPr>
            <p:nvPr/>
          </p:nvSpPr>
          <p:spPr bwMode="auto">
            <a:xfrm>
              <a:off x="1440" y="1680"/>
              <a:ext cx="0" cy="96"/>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88" name="Text Box 12">
              <a:extLst>
                <a:ext uri="{FF2B5EF4-FFF2-40B4-BE49-F238E27FC236}">
                  <a16:creationId xmlns:a16="http://schemas.microsoft.com/office/drawing/2014/main" id="{A2BFF0F6-0166-47DC-BC17-EB97561D3E24}"/>
                </a:ext>
              </a:extLst>
            </p:cNvPr>
            <p:cNvSpPr txBox="1">
              <a:spLocks noChangeArrowheads="1"/>
            </p:cNvSpPr>
            <p:nvPr/>
          </p:nvSpPr>
          <p:spPr bwMode="auto">
            <a:xfrm>
              <a:off x="1574" y="2239"/>
              <a:ext cx="284"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楷体_GB2312" pitchFamily="49" charset="-122"/>
                  <a:ea typeface="楷体_GB2312" pitchFamily="49" charset="-122"/>
                </a:rPr>
                <a:t>OK</a:t>
              </a:r>
            </a:p>
          </p:txBody>
        </p:sp>
        <p:sp>
          <p:nvSpPr>
            <p:cNvPr id="408589" name="Text Box 13">
              <a:extLst>
                <a:ext uri="{FF2B5EF4-FFF2-40B4-BE49-F238E27FC236}">
                  <a16:creationId xmlns:a16="http://schemas.microsoft.com/office/drawing/2014/main" id="{252D72DF-BC2B-4B46-9103-69F8E82617F0}"/>
                </a:ext>
              </a:extLst>
            </p:cNvPr>
            <p:cNvSpPr txBox="1">
              <a:spLocks noChangeArrowheads="1"/>
            </p:cNvSpPr>
            <p:nvPr/>
          </p:nvSpPr>
          <p:spPr bwMode="auto">
            <a:xfrm>
              <a:off x="2400" y="1731"/>
              <a:ext cx="730"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出错处理</a:t>
              </a:r>
            </a:p>
          </p:txBody>
        </p:sp>
        <p:sp>
          <p:nvSpPr>
            <p:cNvPr id="408590" name="Line 14">
              <a:extLst>
                <a:ext uri="{FF2B5EF4-FFF2-40B4-BE49-F238E27FC236}">
                  <a16:creationId xmlns:a16="http://schemas.microsoft.com/office/drawing/2014/main" id="{64B999F9-5446-4A30-8EBB-78B7F2A1BEEE}"/>
                </a:ext>
              </a:extLst>
            </p:cNvPr>
            <p:cNvSpPr>
              <a:spLocks noChangeShapeType="1"/>
            </p:cNvSpPr>
            <p:nvPr/>
          </p:nvSpPr>
          <p:spPr bwMode="auto">
            <a:xfrm>
              <a:off x="1440" y="3120"/>
              <a:ext cx="0" cy="24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91" name="AutoShape 15">
              <a:extLst>
                <a:ext uri="{FF2B5EF4-FFF2-40B4-BE49-F238E27FC236}">
                  <a16:creationId xmlns:a16="http://schemas.microsoft.com/office/drawing/2014/main" id="{708C88A3-5A2F-4739-A930-9BAD404D8E6E}"/>
                </a:ext>
              </a:extLst>
            </p:cNvPr>
            <p:cNvSpPr>
              <a:spLocks noChangeArrowheads="1"/>
            </p:cNvSpPr>
            <p:nvPr/>
          </p:nvSpPr>
          <p:spPr bwMode="auto">
            <a:xfrm>
              <a:off x="2774" y="3408"/>
              <a:ext cx="1248" cy="480"/>
            </a:xfrm>
            <a:prstGeom prst="diamond">
              <a:avLst/>
            </a:prstGeom>
            <a:noFill/>
            <a:ln w="254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8592" name="Text Box 16">
              <a:extLst>
                <a:ext uri="{FF2B5EF4-FFF2-40B4-BE49-F238E27FC236}">
                  <a16:creationId xmlns:a16="http://schemas.microsoft.com/office/drawing/2014/main" id="{F38927BE-BC7A-4B96-ABCB-4E5A1ED05037}"/>
                </a:ext>
              </a:extLst>
            </p:cNvPr>
            <p:cNvSpPr txBox="1">
              <a:spLocks noChangeArrowheads="1"/>
            </p:cNvSpPr>
            <p:nvPr/>
          </p:nvSpPr>
          <p:spPr bwMode="auto">
            <a:xfrm>
              <a:off x="2957" y="3559"/>
              <a:ext cx="729"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该块读完</a:t>
              </a:r>
            </a:p>
          </p:txBody>
        </p:sp>
        <p:sp>
          <p:nvSpPr>
            <p:cNvPr id="408593" name="Line 17">
              <a:extLst>
                <a:ext uri="{FF2B5EF4-FFF2-40B4-BE49-F238E27FC236}">
                  <a16:creationId xmlns:a16="http://schemas.microsoft.com/office/drawing/2014/main" id="{49C5895C-9E82-487F-9337-61123648FB70}"/>
                </a:ext>
              </a:extLst>
            </p:cNvPr>
            <p:cNvSpPr>
              <a:spLocks noChangeShapeType="1"/>
            </p:cNvSpPr>
            <p:nvPr/>
          </p:nvSpPr>
          <p:spPr bwMode="auto">
            <a:xfrm>
              <a:off x="2064" y="3648"/>
              <a:ext cx="725"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94" name="Line 18">
              <a:extLst>
                <a:ext uri="{FF2B5EF4-FFF2-40B4-BE49-F238E27FC236}">
                  <a16:creationId xmlns:a16="http://schemas.microsoft.com/office/drawing/2014/main" id="{DF2F0950-BA3B-4567-BA3C-87EEF5FA3B7A}"/>
                </a:ext>
              </a:extLst>
            </p:cNvPr>
            <p:cNvSpPr>
              <a:spLocks noChangeShapeType="1"/>
            </p:cNvSpPr>
            <p:nvPr/>
          </p:nvSpPr>
          <p:spPr bwMode="auto">
            <a:xfrm flipV="1">
              <a:off x="3408" y="480"/>
              <a:ext cx="0" cy="2928"/>
            </a:xfrm>
            <a:prstGeom prst="line">
              <a:avLst/>
            </a:prstGeom>
            <a:noFill/>
            <a:ln w="254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95" name="Line 19">
              <a:extLst>
                <a:ext uri="{FF2B5EF4-FFF2-40B4-BE49-F238E27FC236}">
                  <a16:creationId xmlns:a16="http://schemas.microsoft.com/office/drawing/2014/main" id="{E3EAB498-2C2C-4E90-B68B-D2A9FFE049EB}"/>
                </a:ext>
              </a:extLst>
            </p:cNvPr>
            <p:cNvSpPr>
              <a:spLocks noChangeShapeType="1"/>
            </p:cNvSpPr>
            <p:nvPr/>
          </p:nvSpPr>
          <p:spPr bwMode="auto">
            <a:xfrm flipH="1">
              <a:off x="2064" y="480"/>
              <a:ext cx="1344"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96" name="Line 20">
              <a:extLst>
                <a:ext uri="{FF2B5EF4-FFF2-40B4-BE49-F238E27FC236}">
                  <a16:creationId xmlns:a16="http://schemas.microsoft.com/office/drawing/2014/main" id="{B98C44A2-B7A8-4248-A552-EFFC40A09DDC}"/>
                </a:ext>
              </a:extLst>
            </p:cNvPr>
            <p:cNvSpPr>
              <a:spLocks noChangeShapeType="1"/>
            </p:cNvSpPr>
            <p:nvPr/>
          </p:nvSpPr>
          <p:spPr bwMode="auto">
            <a:xfrm>
              <a:off x="4032" y="3648"/>
              <a:ext cx="432" cy="0"/>
            </a:xfrm>
            <a:prstGeom prst="line">
              <a:avLst/>
            </a:prstGeom>
            <a:noFill/>
            <a:ln w="254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597" name="Text Box 21">
              <a:extLst>
                <a:ext uri="{FF2B5EF4-FFF2-40B4-BE49-F238E27FC236}">
                  <a16:creationId xmlns:a16="http://schemas.microsoft.com/office/drawing/2014/main" id="{C28DC4DC-42D3-4AB9-8ACF-1E50B2FFCB33}"/>
                </a:ext>
              </a:extLst>
            </p:cNvPr>
            <p:cNvSpPr txBox="1">
              <a:spLocks noChangeArrowheads="1"/>
            </p:cNvSpPr>
            <p:nvPr/>
          </p:nvSpPr>
          <p:spPr bwMode="auto">
            <a:xfrm>
              <a:off x="3972" y="3413"/>
              <a:ext cx="284"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楷体_GB2312" pitchFamily="49" charset="-122"/>
                  <a:ea typeface="楷体_GB2312" pitchFamily="49" charset="-122"/>
                </a:rPr>
                <a:t>OK</a:t>
              </a:r>
            </a:p>
          </p:txBody>
        </p:sp>
        <p:sp>
          <p:nvSpPr>
            <p:cNvPr id="408598" name="Text Box 22">
              <a:extLst>
                <a:ext uri="{FF2B5EF4-FFF2-40B4-BE49-F238E27FC236}">
                  <a16:creationId xmlns:a16="http://schemas.microsoft.com/office/drawing/2014/main" id="{5AFBC90A-9B73-4B99-92A1-C50F2FDD8B29}"/>
                </a:ext>
              </a:extLst>
            </p:cNvPr>
            <p:cNvSpPr txBox="1">
              <a:spLocks noChangeArrowheads="1"/>
            </p:cNvSpPr>
            <p:nvPr/>
          </p:nvSpPr>
          <p:spPr bwMode="auto">
            <a:xfrm>
              <a:off x="4502" y="3535"/>
              <a:ext cx="431"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下一</a:t>
              </a:r>
            </a:p>
            <a:p>
              <a:r>
                <a:rPr lang="zh-CN" altLang="en-US" sz="1600" b="1">
                  <a:latin typeface="楷体_GB2312" pitchFamily="49" charset="-122"/>
                  <a:ea typeface="楷体_GB2312" pitchFamily="49" charset="-122"/>
                </a:rPr>
                <a:t>指令</a:t>
              </a:r>
            </a:p>
          </p:txBody>
        </p:sp>
        <p:sp>
          <p:nvSpPr>
            <p:cNvPr id="408599" name="Text Box 23">
              <a:extLst>
                <a:ext uri="{FF2B5EF4-FFF2-40B4-BE49-F238E27FC236}">
                  <a16:creationId xmlns:a16="http://schemas.microsoft.com/office/drawing/2014/main" id="{62B80E96-67C9-49F4-B4C0-1EA74711A083}"/>
                </a:ext>
              </a:extLst>
            </p:cNvPr>
            <p:cNvSpPr txBox="1">
              <a:spLocks noChangeArrowheads="1"/>
            </p:cNvSpPr>
            <p:nvPr/>
          </p:nvSpPr>
          <p:spPr bwMode="auto">
            <a:xfrm>
              <a:off x="2870" y="3173"/>
              <a:ext cx="433"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楷体_GB2312" pitchFamily="49" charset="-122"/>
                  <a:ea typeface="楷体_GB2312" pitchFamily="49" charset="-122"/>
                </a:rPr>
                <a:t>未</a:t>
              </a:r>
              <a:r>
                <a:rPr lang="en-US" altLang="zh-CN" sz="1600" b="1">
                  <a:latin typeface="楷体_GB2312" pitchFamily="49" charset="-122"/>
                  <a:ea typeface="楷体_GB2312" pitchFamily="49" charset="-122"/>
                </a:rPr>
                <a:t>OK</a:t>
              </a:r>
            </a:p>
          </p:txBody>
        </p:sp>
        <p:sp>
          <p:nvSpPr>
            <p:cNvPr id="408600" name="Line 24">
              <a:extLst>
                <a:ext uri="{FF2B5EF4-FFF2-40B4-BE49-F238E27FC236}">
                  <a16:creationId xmlns:a16="http://schemas.microsoft.com/office/drawing/2014/main" id="{B14532B1-0F8D-481C-BBE5-F74E8FB935DD}"/>
                </a:ext>
              </a:extLst>
            </p:cNvPr>
            <p:cNvSpPr>
              <a:spLocks noChangeShapeType="1"/>
            </p:cNvSpPr>
            <p:nvPr/>
          </p:nvSpPr>
          <p:spPr bwMode="auto">
            <a:xfrm>
              <a:off x="480" y="1008"/>
              <a:ext cx="295" cy="295"/>
            </a:xfrm>
            <a:prstGeom prst="line">
              <a:avLst/>
            </a:prstGeom>
            <a:noFill/>
            <a:ln w="254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8601" name="Text Box 25">
              <a:extLst>
                <a:ext uri="{FF2B5EF4-FFF2-40B4-BE49-F238E27FC236}">
                  <a16:creationId xmlns:a16="http://schemas.microsoft.com/office/drawing/2014/main" id="{8B2CF77A-3E64-47B8-B6DE-2A766A7B876F}"/>
                </a:ext>
              </a:extLst>
            </p:cNvPr>
            <p:cNvSpPr txBox="1">
              <a:spLocks noChangeArrowheads="1"/>
            </p:cNvSpPr>
            <p:nvPr/>
          </p:nvSpPr>
          <p:spPr bwMode="auto">
            <a:xfrm>
              <a:off x="0" y="853"/>
              <a:ext cx="432"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solidFill>
                    <a:srgbClr val="FF0066"/>
                  </a:solidFill>
                  <a:latin typeface="楷体_GB2312" pitchFamily="49" charset="-122"/>
                  <a:ea typeface="楷体_GB2312" pitchFamily="49" charset="-122"/>
                </a:rPr>
                <a:t>中断</a:t>
              </a:r>
            </a:p>
          </p:txBody>
        </p:sp>
      </p:grpSp>
      <p:sp>
        <p:nvSpPr>
          <p:cNvPr id="408602" name="Rectangle 26">
            <a:extLst>
              <a:ext uri="{FF2B5EF4-FFF2-40B4-BE49-F238E27FC236}">
                <a16:creationId xmlns:a16="http://schemas.microsoft.com/office/drawing/2014/main" id="{E13D4400-D906-4D42-9A04-FE6C3300A27E}"/>
              </a:ext>
            </a:extLst>
          </p:cNvPr>
          <p:cNvSpPr>
            <a:spLocks noGrp="1" noChangeArrowheads="1"/>
          </p:cNvSpPr>
          <p:nvPr>
            <p:ph type="title" idx="4294967295"/>
          </p:nvPr>
        </p:nvSpPr>
        <p:spPr>
          <a:xfrm>
            <a:off x="896938" y="715963"/>
            <a:ext cx="7124700" cy="381000"/>
          </a:xfrm>
          <a:noFill/>
          <a:ln/>
        </p:spPr>
        <p:txBody>
          <a:bodyPr>
            <a:normAutofit fontScale="90000"/>
          </a:bodyPr>
          <a:lstStyle/>
          <a:p>
            <a:r>
              <a:rPr lang="zh-CN" altLang="en-US" sz="2800">
                <a:solidFill>
                  <a:schemeClr val="tx1"/>
                </a:solidFill>
                <a:latin typeface="楷体_GB2312" pitchFamily="49" charset="-122"/>
                <a:ea typeface="楷体_GB2312" pitchFamily="49" charset="-122"/>
              </a:rPr>
              <a:t>中断控制方式输入数据</a:t>
            </a:r>
            <a:r>
              <a:rPr lang="en-US" altLang="zh-CN" sz="2800">
                <a:solidFill>
                  <a:schemeClr val="tx1"/>
                </a:solidFill>
                <a:latin typeface="楷体_GB2312" pitchFamily="49" charset="-122"/>
                <a:ea typeface="楷体_GB2312" pitchFamily="49" charset="-122"/>
              </a:rPr>
              <a:t>CPU</a:t>
            </a:r>
            <a:r>
              <a:rPr lang="zh-CN" altLang="en-US" sz="2800">
                <a:solidFill>
                  <a:schemeClr val="tx1"/>
                </a:solidFill>
                <a:latin typeface="楷体_GB2312" pitchFamily="49" charset="-122"/>
                <a:ea typeface="楷体_GB2312" pitchFamily="49" charset="-122"/>
              </a:rPr>
              <a:t>控制控制过程示例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26A3D0-0829-4A3A-BC80-9C1307D668D0}"/>
              </a:ext>
            </a:extLst>
          </p:cNvPr>
          <p:cNvSpPr>
            <a:spLocks noGrp="1"/>
          </p:cNvSpPr>
          <p:nvPr>
            <p:ph type="body" sz="quarter" idx="12"/>
          </p:nvPr>
        </p:nvSpPr>
        <p:spPr/>
        <p:txBody>
          <a:bodyPr/>
          <a:lstStyle/>
          <a:p>
            <a:r>
              <a:rPr lang="zh-CN" altLang="en-US" dirty="0">
                <a:ea typeface="楷体_GB2312" pitchFamily="49" charset="-122"/>
              </a:rPr>
              <a:t>中断控制方式优缺点</a:t>
            </a:r>
            <a:endParaRPr lang="zh-CN" altLang="en-US" dirty="0"/>
          </a:p>
        </p:txBody>
      </p:sp>
      <p:sp>
        <p:nvSpPr>
          <p:cNvPr id="3" name="内容占位符 2">
            <a:extLst>
              <a:ext uri="{FF2B5EF4-FFF2-40B4-BE49-F238E27FC236}">
                <a16:creationId xmlns:a16="http://schemas.microsoft.com/office/drawing/2014/main" id="{41556F50-B142-4BA0-9DF0-915D041512E4}"/>
              </a:ext>
            </a:extLst>
          </p:cNvPr>
          <p:cNvSpPr>
            <a:spLocks noGrp="1"/>
          </p:cNvSpPr>
          <p:nvPr>
            <p:ph sz="quarter" idx="13"/>
          </p:nvPr>
        </p:nvSpPr>
        <p:spPr/>
        <p:txBody>
          <a:bodyPr/>
          <a:lstStyle/>
          <a:p>
            <a:endParaRPr lang="zh-CN" altLang="en-US"/>
          </a:p>
        </p:txBody>
      </p:sp>
      <p:pic>
        <p:nvPicPr>
          <p:cNvPr id="4" name="图片 3">
            <a:extLst>
              <a:ext uri="{FF2B5EF4-FFF2-40B4-BE49-F238E27FC236}">
                <a16:creationId xmlns:a16="http://schemas.microsoft.com/office/drawing/2014/main" id="{4917D4E8-2219-4D27-97CA-F530532AF8CD}"/>
              </a:ext>
            </a:extLst>
          </p:cNvPr>
          <p:cNvPicPr>
            <a:picLocks noChangeAspect="1"/>
          </p:cNvPicPr>
          <p:nvPr/>
        </p:nvPicPr>
        <p:blipFill>
          <a:blip r:embed="rId2"/>
          <a:stretch>
            <a:fillRect/>
          </a:stretch>
        </p:blipFill>
        <p:spPr>
          <a:xfrm>
            <a:off x="615353" y="1581752"/>
            <a:ext cx="7913294" cy="3694496"/>
          </a:xfrm>
          <a:prstGeom prst="rect">
            <a:avLst/>
          </a:prstGeom>
        </p:spPr>
      </p:pic>
    </p:spTree>
    <p:extLst>
      <p:ext uri="{BB962C8B-B14F-4D97-AF65-F5344CB8AC3E}">
        <p14:creationId xmlns:p14="http://schemas.microsoft.com/office/powerpoint/2010/main" val="10396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36842" y="366053"/>
            <a:ext cx="6668634" cy="507831"/>
          </a:xfrm>
        </p:spPr>
        <p:txBody>
          <a:bodyPr>
            <a:normAutofit fontScale="85000" lnSpcReduction="10000"/>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r>
              <a:rPr lang="en-US" altLang="zh-CN" sz="2000" dirty="0" err="1">
                <a:latin typeface="华文楷体" panose="02010600040101010101" pitchFamily="2" charset="-122"/>
                <a:ea typeface="华文楷体" panose="02010600040101010101" pitchFamily="2" charset="-122"/>
                <a:cs typeface="Times New Roman" panose="02020603050405020304" pitchFamily="18" charset="0"/>
              </a:rPr>
              <a:t>DMA“Direct</a:t>
            </a:r>
            <a:r>
              <a:rPr lang="en-US" altLang="zh-CN" sz="2000" dirty="0">
                <a:latin typeface="华文楷体" panose="02010600040101010101" pitchFamily="2" charset="-122"/>
                <a:ea typeface="华文楷体" panose="02010600040101010101" pitchFamily="2" charset="-122"/>
                <a:cs typeface="Times New Roman" panose="02020603050405020304" pitchFamily="18" charset="0"/>
              </a:rPr>
              <a:t> Memory Access”</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33611" y="1510202"/>
            <a:ext cx="8005763" cy="370501"/>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DMA</a:t>
            </a:r>
            <a:r>
              <a:rPr lang="zh-CN" altLang="en-US" sz="2400" dirty="0">
                <a:solidFill>
                  <a:srgbClr val="6C0000"/>
                </a:solidFill>
                <a:latin typeface="华文楷体" panose="02010600040101010101" pitchFamily="2" charset="-122"/>
                <a:ea typeface="华文楷体" panose="02010600040101010101" pitchFamily="2" charset="-122"/>
              </a:rPr>
              <a:t>方式</a:t>
            </a:r>
          </a:p>
        </p:txBody>
      </p:sp>
      <p:sp>
        <p:nvSpPr>
          <p:cNvPr id="4" name="矩形 3"/>
          <p:cNvSpPr/>
          <p:nvPr/>
        </p:nvSpPr>
        <p:spPr>
          <a:xfrm>
            <a:off x="805025" y="16028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23219" y="1911529"/>
            <a:ext cx="7281335" cy="3416320"/>
          </a:xfrm>
          <a:prstGeom prst="rect">
            <a:avLst/>
          </a:prstGeom>
        </p:spPr>
        <p:txBody>
          <a:bodyPr wrap="square">
            <a:spAutoFit/>
          </a:bodyPr>
          <a:lstStyle/>
          <a:p>
            <a:pPr>
              <a:buClr>
                <a:srgbClr val="FF00FF"/>
              </a:buClr>
              <a:buFont typeface="Wingdings" panose="05000000000000000000" pitchFamily="2" charset="2"/>
              <a:buChar char="§"/>
            </a:pPr>
            <a:r>
              <a:rPr lang="zh-CN" altLang="en-US" sz="2400" b="1" dirty="0">
                <a:latin typeface="楷体_GB2312" pitchFamily="49" charset="-122"/>
                <a:ea typeface="楷体_GB2312" pitchFamily="49" charset="-122"/>
              </a:rPr>
              <a:t>工作方式：由程序设置</a:t>
            </a:r>
            <a:r>
              <a:rPr lang="en-US" altLang="zh-CN" sz="2400" b="1" dirty="0">
                <a:latin typeface="楷体_GB2312" pitchFamily="49" charset="-122"/>
                <a:ea typeface="楷体_GB2312" pitchFamily="49" charset="-122"/>
              </a:rPr>
              <a:t>DMA</a:t>
            </a:r>
            <a:r>
              <a:rPr lang="zh-CN" altLang="en-US" sz="2400" b="1" dirty="0">
                <a:latin typeface="楷体_GB2312" pitchFamily="49" charset="-122"/>
                <a:ea typeface="楷体_GB2312" pitchFamily="49" charset="-122"/>
              </a:rPr>
              <a:t>控制器中的若干寄存器值（如内存始址，传送字节数），然后发起</a:t>
            </a:r>
            <a:r>
              <a:rPr lang="en-US" altLang="zh-CN" sz="2400" b="1" dirty="0">
                <a:latin typeface="楷体_GB2312" pitchFamily="49" charset="-122"/>
                <a:ea typeface="楷体_GB2312" pitchFamily="49" charset="-122"/>
              </a:rPr>
              <a:t>I/O</a:t>
            </a:r>
            <a:r>
              <a:rPr lang="zh-CN" altLang="en-US" sz="2400" b="1" dirty="0">
                <a:latin typeface="楷体_GB2312" pitchFamily="49" charset="-122"/>
                <a:ea typeface="楷体_GB2312" pitchFamily="49" charset="-122"/>
              </a:rPr>
              <a:t>操作；在</a:t>
            </a:r>
            <a:r>
              <a:rPr lang="en-US" altLang="zh-CN" sz="2400" b="1" dirty="0">
                <a:latin typeface="楷体_GB2312" pitchFamily="49" charset="-122"/>
                <a:ea typeface="楷体_GB2312" pitchFamily="49" charset="-122"/>
              </a:rPr>
              <a:t>DMA</a:t>
            </a:r>
            <a:r>
              <a:rPr lang="zh-CN" altLang="en-US" sz="2400" b="1" dirty="0">
                <a:latin typeface="楷体_GB2312" pitchFamily="49" charset="-122"/>
                <a:ea typeface="楷体_GB2312" pitchFamily="49" charset="-122"/>
              </a:rPr>
              <a:t>控制之下完成内存与外设的成批数据交换，在操作完成时由</a:t>
            </a:r>
            <a:r>
              <a:rPr lang="en-US" altLang="zh-CN" sz="2400" b="1" dirty="0">
                <a:latin typeface="楷体_GB2312" pitchFamily="49" charset="-122"/>
                <a:ea typeface="楷体_GB2312" pitchFamily="49" charset="-122"/>
              </a:rPr>
              <a:t>DMA</a:t>
            </a:r>
            <a:r>
              <a:rPr lang="zh-CN" altLang="en-US" sz="2400" b="1" dirty="0">
                <a:latin typeface="楷体_GB2312" pitchFamily="49" charset="-122"/>
                <a:ea typeface="楷体_GB2312" pitchFamily="49" charset="-122"/>
              </a:rPr>
              <a:t>控制器向</a:t>
            </a:r>
            <a:r>
              <a:rPr lang="en-US" altLang="zh-CN" sz="2400" b="1" dirty="0">
                <a:latin typeface="楷体_GB2312" pitchFamily="49" charset="-122"/>
                <a:ea typeface="楷体_GB2312" pitchFamily="49" charset="-122"/>
              </a:rPr>
              <a:t>CPU</a:t>
            </a:r>
            <a:r>
              <a:rPr lang="zh-CN" altLang="en-US" sz="2400" b="1" dirty="0">
                <a:latin typeface="楷体_GB2312" pitchFamily="49" charset="-122"/>
                <a:ea typeface="楷体_GB2312" pitchFamily="49" charset="-122"/>
              </a:rPr>
              <a:t>发出中断。</a:t>
            </a:r>
            <a:endParaRPr lang="en-US" altLang="zh-CN" sz="2400" b="1" dirty="0">
              <a:latin typeface="楷体_GB2312" pitchFamily="49" charset="-122"/>
              <a:ea typeface="楷体_GB2312" pitchFamily="49" charset="-122"/>
            </a:endParaRPr>
          </a:p>
          <a:p>
            <a:pPr>
              <a:buClr>
                <a:srgbClr val="FF00FF"/>
              </a:buClr>
              <a:buFont typeface="Wingdings" panose="05000000000000000000" pitchFamily="2" charset="2"/>
              <a:buChar char="§"/>
            </a:pPr>
            <a:endParaRPr lang="en-US" altLang="zh-CN" sz="2400" b="1" dirty="0">
              <a:latin typeface="楷体_GB2312" pitchFamily="49" charset="-122"/>
              <a:ea typeface="楷体_GB2312" pitchFamily="49" charset="-122"/>
            </a:endParaRPr>
          </a:p>
          <a:p>
            <a:pPr>
              <a:buClr>
                <a:srgbClr val="FF00FF"/>
              </a:buClr>
              <a:buFont typeface="Wingdings" panose="05000000000000000000" pitchFamily="2" charset="2"/>
              <a:buChar char="§"/>
            </a:pPr>
            <a:r>
              <a:rPr lang="zh-CN" altLang="en-US" sz="2400" b="1" dirty="0">
                <a:latin typeface="楷体_GB2312" pitchFamily="49" charset="-122"/>
                <a:ea typeface="楷体_GB2312" pitchFamily="49" charset="-122"/>
              </a:rPr>
              <a:t>特点：</a:t>
            </a:r>
            <a:r>
              <a:rPr lang="en-US" altLang="zh-CN" sz="2400" b="1" dirty="0">
                <a:latin typeface="楷体_GB2312" pitchFamily="49" charset="-122"/>
                <a:ea typeface="楷体_GB2312" pitchFamily="49" charset="-122"/>
              </a:rPr>
              <a:t>DMA</a:t>
            </a:r>
            <a:r>
              <a:rPr lang="zh-CN" altLang="en-US" sz="2400" b="1" dirty="0">
                <a:latin typeface="楷体_GB2312" pitchFamily="49" charset="-122"/>
                <a:ea typeface="楷体_GB2312" pitchFamily="49" charset="-122"/>
              </a:rPr>
              <a:t>与</a:t>
            </a:r>
            <a:r>
              <a:rPr lang="en-US" altLang="zh-CN" sz="2400" b="1" dirty="0">
                <a:latin typeface="楷体_GB2312" pitchFamily="49" charset="-122"/>
                <a:ea typeface="楷体_GB2312" pitchFamily="49" charset="-122"/>
              </a:rPr>
              <a:t>CPU</a:t>
            </a:r>
            <a:r>
              <a:rPr lang="zh-CN" altLang="en-US" sz="2400" b="1" dirty="0">
                <a:latin typeface="楷体_GB2312" pitchFamily="49" charset="-122"/>
                <a:ea typeface="楷体_GB2312" pitchFamily="49" charset="-122"/>
              </a:rPr>
              <a:t>分是共享总线，</a:t>
            </a:r>
            <a:r>
              <a:rPr lang="en-US" altLang="zh-CN" sz="2400" b="1" dirty="0">
                <a:latin typeface="楷体_GB2312" pitchFamily="49" charset="-122"/>
                <a:ea typeface="楷体_GB2312" pitchFamily="49" charset="-122"/>
              </a:rPr>
              <a:t>DMA</a:t>
            </a:r>
            <a:r>
              <a:rPr lang="zh-CN" altLang="en-US" sz="2400" b="1" dirty="0">
                <a:latin typeface="楷体_GB2312" pitchFamily="49" charset="-122"/>
                <a:ea typeface="楷体_GB2312" pitchFamily="49" charset="-122"/>
              </a:rPr>
              <a:t>通过挪用总线周期的方式把数据缓冲寄存器中的数据直接送到内存地址寄存器所指向的内存区域。</a:t>
            </a:r>
          </a:p>
          <a:p>
            <a:pPr>
              <a:buClr>
                <a:srgbClr val="FF00FF"/>
              </a:buClr>
              <a:buFont typeface="Wingdings" panose="05000000000000000000" pitchFamily="2" charset="2"/>
              <a:buChar char="§"/>
            </a:pPr>
            <a:endParaRPr lang="zh-CN" altLang="en-US" sz="2400" b="1" dirty="0">
              <a:latin typeface="楷体_GB2312" pitchFamily="49" charset="-122"/>
              <a:ea typeface="楷体_GB2312" pitchFamily="49" charset="-122"/>
            </a:endParaRPr>
          </a:p>
        </p:txBody>
      </p:sp>
      <p:pic>
        <p:nvPicPr>
          <p:cNvPr id="6" name="图片 5"/>
          <p:cNvPicPr>
            <a:picLocks noChangeAspect="1"/>
          </p:cNvPicPr>
          <p:nvPr/>
        </p:nvPicPr>
        <p:blipFill>
          <a:blip r:embed="rId2"/>
          <a:stretch>
            <a:fillRect/>
          </a:stretch>
        </p:blipFill>
        <p:spPr>
          <a:xfrm>
            <a:off x="151208" y="1171311"/>
            <a:ext cx="7673467" cy="4176487"/>
          </a:xfrm>
          <a:prstGeom prst="rect">
            <a:avLst/>
          </a:prstGeom>
        </p:spPr>
      </p:pic>
    </p:spTree>
    <p:extLst>
      <p:ext uri="{BB962C8B-B14F-4D97-AF65-F5344CB8AC3E}">
        <p14:creationId xmlns:p14="http://schemas.microsoft.com/office/powerpoint/2010/main" val="30456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1026">
            <a:extLst>
              <a:ext uri="{FF2B5EF4-FFF2-40B4-BE49-F238E27FC236}">
                <a16:creationId xmlns:a16="http://schemas.microsoft.com/office/drawing/2014/main" id="{6916612C-390E-4F50-840B-6AB4FE352A0A}"/>
              </a:ext>
            </a:extLst>
          </p:cNvPr>
          <p:cNvSpPr txBox="1">
            <a:spLocks noChangeArrowheads="1"/>
          </p:cNvSpPr>
          <p:nvPr/>
        </p:nvSpPr>
        <p:spPr bwMode="auto">
          <a:xfrm>
            <a:off x="457200" y="381000"/>
            <a:ext cx="8172450" cy="617538"/>
          </a:xfrm>
          <a:prstGeom prst="rect">
            <a:avLst/>
          </a:prstGeom>
          <a:noFill/>
          <a:ln w="38100">
            <a:solidFill>
              <a:srgbClr val="FF006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latin typeface="Times New Roman" panose="02020603050405020304" pitchFamily="18" charset="0"/>
                <a:ea typeface="楷体_GB2312" pitchFamily="49" charset="-122"/>
              </a:rPr>
              <a:t>CPU</a:t>
            </a:r>
            <a:r>
              <a:rPr lang="zh-CN" altLang="en-US" sz="3200" b="1">
                <a:latin typeface="Times New Roman" panose="02020603050405020304" pitchFamily="18" charset="0"/>
                <a:ea typeface="楷体_GB2312" pitchFamily="49" charset="-122"/>
              </a:rPr>
              <a:t>向控制器发出启动</a:t>
            </a:r>
            <a:r>
              <a:rPr lang="en-US" altLang="zh-CN" sz="3200" b="1">
                <a:latin typeface="Times New Roman" panose="02020603050405020304" pitchFamily="18" charset="0"/>
                <a:ea typeface="楷体_GB2312" pitchFamily="49" charset="-122"/>
              </a:rPr>
              <a:t>DMA</a:t>
            </a:r>
            <a:r>
              <a:rPr lang="zh-CN" altLang="en-US" sz="3200" b="1">
                <a:latin typeface="Times New Roman" panose="02020603050405020304" pitchFamily="18" charset="0"/>
                <a:ea typeface="楷体_GB2312" pitchFamily="49" charset="-122"/>
              </a:rPr>
              <a:t>通知和有关参数</a:t>
            </a:r>
          </a:p>
        </p:txBody>
      </p:sp>
      <p:sp>
        <p:nvSpPr>
          <p:cNvPr id="262147" name="Text Box 1027">
            <a:extLst>
              <a:ext uri="{FF2B5EF4-FFF2-40B4-BE49-F238E27FC236}">
                <a16:creationId xmlns:a16="http://schemas.microsoft.com/office/drawing/2014/main" id="{3A72BFDA-96C7-4C69-809F-CCEFDE43C97D}"/>
              </a:ext>
            </a:extLst>
          </p:cNvPr>
          <p:cNvSpPr txBox="1">
            <a:spLocks noChangeArrowheads="1"/>
          </p:cNvSpPr>
          <p:nvPr/>
        </p:nvSpPr>
        <p:spPr bwMode="auto">
          <a:xfrm>
            <a:off x="1355725" y="1363663"/>
            <a:ext cx="5137150" cy="617537"/>
          </a:xfrm>
          <a:prstGeom prst="rect">
            <a:avLst/>
          </a:prstGeom>
          <a:noFill/>
          <a:ln w="38100">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latin typeface="Times New Roman" panose="02020603050405020304" pitchFamily="18" charset="0"/>
                <a:ea typeface="楷体_GB2312" pitchFamily="49" charset="-122"/>
              </a:rPr>
              <a:t>控制器向内存发出询问请求</a:t>
            </a:r>
          </a:p>
        </p:txBody>
      </p:sp>
      <p:sp>
        <p:nvSpPr>
          <p:cNvPr id="262148" name="Text Box 1028">
            <a:extLst>
              <a:ext uri="{FF2B5EF4-FFF2-40B4-BE49-F238E27FC236}">
                <a16:creationId xmlns:a16="http://schemas.microsoft.com/office/drawing/2014/main" id="{6F4297EF-5500-44F9-A155-035D82517472}"/>
              </a:ext>
            </a:extLst>
          </p:cNvPr>
          <p:cNvSpPr txBox="1">
            <a:spLocks noChangeArrowheads="1"/>
          </p:cNvSpPr>
          <p:nvPr/>
        </p:nvSpPr>
        <p:spPr bwMode="auto">
          <a:xfrm>
            <a:off x="2073275" y="2438400"/>
            <a:ext cx="3908425" cy="617538"/>
          </a:xfrm>
          <a:prstGeom prst="rect">
            <a:avLst/>
          </a:prstGeom>
          <a:noFill/>
          <a:ln w="38100">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latin typeface="Times New Roman" panose="02020603050405020304" pitchFamily="18" charset="0"/>
                <a:ea typeface="楷体_GB2312" pitchFamily="49" charset="-122"/>
              </a:rPr>
              <a:t>访问内存（读、写）</a:t>
            </a:r>
          </a:p>
        </p:txBody>
      </p:sp>
      <p:sp>
        <p:nvSpPr>
          <p:cNvPr id="262149" name="Text Box 1029">
            <a:extLst>
              <a:ext uri="{FF2B5EF4-FFF2-40B4-BE49-F238E27FC236}">
                <a16:creationId xmlns:a16="http://schemas.microsoft.com/office/drawing/2014/main" id="{8793F5EA-0494-4015-B75A-E7D7364A84B8}"/>
              </a:ext>
            </a:extLst>
          </p:cNvPr>
          <p:cNvSpPr txBox="1">
            <a:spLocks noChangeArrowheads="1"/>
          </p:cNvSpPr>
          <p:nvPr/>
        </p:nvSpPr>
        <p:spPr bwMode="auto">
          <a:xfrm>
            <a:off x="2819400" y="3505200"/>
            <a:ext cx="2063750" cy="617538"/>
          </a:xfrm>
          <a:prstGeom prst="rect">
            <a:avLst/>
          </a:prstGeom>
          <a:noFill/>
          <a:ln w="38100">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latin typeface="Times New Roman" panose="02020603050405020304" pitchFamily="18" charset="0"/>
                <a:ea typeface="楷体_GB2312" pitchFamily="49" charset="-122"/>
              </a:rPr>
              <a:t>计数器减1</a:t>
            </a:r>
          </a:p>
        </p:txBody>
      </p:sp>
      <p:sp>
        <p:nvSpPr>
          <p:cNvPr id="262150" name="Text Box 1030">
            <a:extLst>
              <a:ext uri="{FF2B5EF4-FFF2-40B4-BE49-F238E27FC236}">
                <a16:creationId xmlns:a16="http://schemas.microsoft.com/office/drawing/2014/main" id="{3C0B009F-0AEA-4C69-B007-2576A1B167E3}"/>
              </a:ext>
            </a:extLst>
          </p:cNvPr>
          <p:cNvSpPr txBox="1">
            <a:spLocks noChangeArrowheads="1"/>
          </p:cNvSpPr>
          <p:nvPr/>
        </p:nvSpPr>
        <p:spPr bwMode="auto">
          <a:xfrm>
            <a:off x="3082925" y="4422775"/>
            <a:ext cx="1412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latin typeface="Times New Roman" panose="02020603050405020304" pitchFamily="18" charset="0"/>
                <a:ea typeface="楷体_GB2312" pitchFamily="49" charset="-122"/>
              </a:rPr>
              <a:t>结束否</a:t>
            </a:r>
          </a:p>
        </p:txBody>
      </p:sp>
      <p:sp>
        <p:nvSpPr>
          <p:cNvPr id="262151" name="Text Box 1031">
            <a:extLst>
              <a:ext uri="{FF2B5EF4-FFF2-40B4-BE49-F238E27FC236}">
                <a16:creationId xmlns:a16="http://schemas.microsoft.com/office/drawing/2014/main" id="{61E253B0-927D-4847-945F-E760172CF15C}"/>
              </a:ext>
            </a:extLst>
          </p:cNvPr>
          <p:cNvSpPr txBox="1">
            <a:spLocks noChangeArrowheads="1"/>
          </p:cNvSpPr>
          <p:nvPr/>
        </p:nvSpPr>
        <p:spPr bwMode="auto">
          <a:xfrm>
            <a:off x="3006725" y="5459413"/>
            <a:ext cx="1450975" cy="617537"/>
          </a:xfrm>
          <a:prstGeom prst="rect">
            <a:avLst/>
          </a:prstGeom>
          <a:noFill/>
          <a:ln w="38100">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latin typeface="Times New Roman" panose="02020603050405020304" pitchFamily="18" charset="0"/>
                <a:ea typeface="楷体_GB2312" pitchFamily="49" charset="-122"/>
              </a:rPr>
              <a:t>发中断</a:t>
            </a:r>
          </a:p>
        </p:txBody>
      </p:sp>
      <p:sp>
        <p:nvSpPr>
          <p:cNvPr id="262152" name="Line 1032">
            <a:extLst>
              <a:ext uri="{FF2B5EF4-FFF2-40B4-BE49-F238E27FC236}">
                <a16:creationId xmlns:a16="http://schemas.microsoft.com/office/drawing/2014/main" id="{C36BBE6E-0806-4A1D-BC7C-BAE9B54F4390}"/>
              </a:ext>
            </a:extLst>
          </p:cNvPr>
          <p:cNvSpPr>
            <a:spLocks noChangeShapeType="1"/>
          </p:cNvSpPr>
          <p:nvPr/>
        </p:nvSpPr>
        <p:spPr bwMode="auto">
          <a:xfrm>
            <a:off x="3810000" y="1066800"/>
            <a:ext cx="0" cy="3048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3" name="Line 1033">
            <a:extLst>
              <a:ext uri="{FF2B5EF4-FFF2-40B4-BE49-F238E27FC236}">
                <a16:creationId xmlns:a16="http://schemas.microsoft.com/office/drawing/2014/main" id="{AA5DA85D-136B-45DC-91E5-469E78A65C1D}"/>
              </a:ext>
            </a:extLst>
          </p:cNvPr>
          <p:cNvSpPr>
            <a:spLocks noChangeShapeType="1"/>
          </p:cNvSpPr>
          <p:nvPr/>
        </p:nvSpPr>
        <p:spPr bwMode="auto">
          <a:xfrm>
            <a:off x="3810000" y="1981200"/>
            <a:ext cx="0" cy="3810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4" name="Line 1034">
            <a:extLst>
              <a:ext uri="{FF2B5EF4-FFF2-40B4-BE49-F238E27FC236}">
                <a16:creationId xmlns:a16="http://schemas.microsoft.com/office/drawing/2014/main" id="{C0B69DE9-3192-4D71-994E-03021ACD5DD2}"/>
              </a:ext>
            </a:extLst>
          </p:cNvPr>
          <p:cNvSpPr>
            <a:spLocks noChangeShapeType="1"/>
          </p:cNvSpPr>
          <p:nvPr/>
        </p:nvSpPr>
        <p:spPr bwMode="auto">
          <a:xfrm>
            <a:off x="3810000" y="3124200"/>
            <a:ext cx="0" cy="3810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5" name="Line 1035">
            <a:extLst>
              <a:ext uri="{FF2B5EF4-FFF2-40B4-BE49-F238E27FC236}">
                <a16:creationId xmlns:a16="http://schemas.microsoft.com/office/drawing/2014/main" id="{95B61026-D829-463E-A520-C76457BA6270}"/>
              </a:ext>
            </a:extLst>
          </p:cNvPr>
          <p:cNvSpPr>
            <a:spLocks noChangeShapeType="1"/>
          </p:cNvSpPr>
          <p:nvPr/>
        </p:nvSpPr>
        <p:spPr bwMode="auto">
          <a:xfrm>
            <a:off x="3810000" y="4038600"/>
            <a:ext cx="0" cy="5334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6" name="Line 1036">
            <a:extLst>
              <a:ext uri="{FF2B5EF4-FFF2-40B4-BE49-F238E27FC236}">
                <a16:creationId xmlns:a16="http://schemas.microsoft.com/office/drawing/2014/main" id="{E965CF5B-E2BD-4524-A5D3-BA5D7C2C4E6A}"/>
              </a:ext>
            </a:extLst>
          </p:cNvPr>
          <p:cNvSpPr>
            <a:spLocks noChangeShapeType="1"/>
          </p:cNvSpPr>
          <p:nvPr/>
        </p:nvSpPr>
        <p:spPr bwMode="auto">
          <a:xfrm>
            <a:off x="3733800" y="4953000"/>
            <a:ext cx="0" cy="5334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7" name="Line 1037">
            <a:extLst>
              <a:ext uri="{FF2B5EF4-FFF2-40B4-BE49-F238E27FC236}">
                <a16:creationId xmlns:a16="http://schemas.microsoft.com/office/drawing/2014/main" id="{BAB8D7D8-571C-4281-98E8-50D066DDDDFB}"/>
              </a:ext>
            </a:extLst>
          </p:cNvPr>
          <p:cNvSpPr>
            <a:spLocks noChangeShapeType="1"/>
          </p:cNvSpPr>
          <p:nvPr/>
        </p:nvSpPr>
        <p:spPr bwMode="auto">
          <a:xfrm flipH="1">
            <a:off x="838200" y="4724400"/>
            <a:ext cx="22860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8" name="Line 1038">
            <a:extLst>
              <a:ext uri="{FF2B5EF4-FFF2-40B4-BE49-F238E27FC236}">
                <a16:creationId xmlns:a16="http://schemas.microsoft.com/office/drawing/2014/main" id="{798F6B02-5EEC-49BA-9493-EC65E62D0D67}"/>
              </a:ext>
            </a:extLst>
          </p:cNvPr>
          <p:cNvSpPr>
            <a:spLocks noChangeShapeType="1"/>
          </p:cNvSpPr>
          <p:nvPr/>
        </p:nvSpPr>
        <p:spPr bwMode="auto">
          <a:xfrm flipV="1">
            <a:off x="838200" y="1143000"/>
            <a:ext cx="0" cy="35814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9" name="Line 1039">
            <a:extLst>
              <a:ext uri="{FF2B5EF4-FFF2-40B4-BE49-F238E27FC236}">
                <a16:creationId xmlns:a16="http://schemas.microsoft.com/office/drawing/2014/main" id="{DB700739-B4C6-4776-A255-A4EFF33582A8}"/>
              </a:ext>
            </a:extLst>
          </p:cNvPr>
          <p:cNvSpPr>
            <a:spLocks noChangeShapeType="1"/>
          </p:cNvSpPr>
          <p:nvPr/>
        </p:nvSpPr>
        <p:spPr bwMode="auto">
          <a:xfrm>
            <a:off x="838200" y="1143000"/>
            <a:ext cx="29718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0" name="Text Box 1040">
            <a:extLst>
              <a:ext uri="{FF2B5EF4-FFF2-40B4-BE49-F238E27FC236}">
                <a16:creationId xmlns:a16="http://schemas.microsoft.com/office/drawing/2014/main" id="{BB803B60-154E-4BC2-AA00-55DDB37B55C4}"/>
              </a:ext>
            </a:extLst>
          </p:cNvPr>
          <p:cNvSpPr txBox="1">
            <a:spLocks noChangeArrowheads="1"/>
          </p:cNvSpPr>
          <p:nvPr/>
        </p:nvSpPr>
        <p:spPr bwMode="auto">
          <a:xfrm>
            <a:off x="2041525" y="41560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N</a:t>
            </a:r>
          </a:p>
        </p:txBody>
      </p:sp>
      <p:sp>
        <p:nvSpPr>
          <p:cNvPr id="262161" name="Text Box 1041">
            <a:extLst>
              <a:ext uri="{FF2B5EF4-FFF2-40B4-BE49-F238E27FC236}">
                <a16:creationId xmlns:a16="http://schemas.microsoft.com/office/drawing/2014/main" id="{71F11F89-F118-4F22-8F83-86CB07ED29EE}"/>
              </a:ext>
            </a:extLst>
          </p:cNvPr>
          <p:cNvSpPr txBox="1">
            <a:spLocks noChangeArrowheads="1"/>
          </p:cNvSpPr>
          <p:nvPr/>
        </p:nvSpPr>
        <p:spPr bwMode="auto">
          <a:xfrm>
            <a:off x="3886200" y="50292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Y</a:t>
            </a:r>
          </a:p>
        </p:txBody>
      </p:sp>
      <p:sp>
        <p:nvSpPr>
          <p:cNvPr id="262162" name="Text Box 1042">
            <a:extLst>
              <a:ext uri="{FF2B5EF4-FFF2-40B4-BE49-F238E27FC236}">
                <a16:creationId xmlns:a16="http://schemas.microsoft.com/office/drawing/2014/main" id="{4EAFA0F0-1A78-471A-89B5-459B42F42F87}"/>
              </a:ext>
            </a:extLst>
          </p:cNvPr>
          <p:cNvSpPr txBox="1">
            <a:spLocks noChangeArrowheads="1"/>
          </p:cNvSpPr>
          <p:nvPr/>
        </p:nvSpPr>
        <p:spPr bwMode="auto">
          <a:xfrm>
            <a:off x="5715000" y="4956175"/>
            <a:ext cx="184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200" b="1">
              <a:solidFill>
                <a:srgbClr val="006600"/>
              </a:solidFill>
              <a:latin typeface="Times New Roman" panose="02020603050405020304" pitchFamily="18" charset="0"/>
              <a:ea typeface="楷体_GB2312" pitchFamily="49" charset="-122"/>
            </a:endParaRPr>
          </a:p>
        </p:txBody>
      </p:sp>
      <p:sp>
        <p:nvSpPr>
          <p:cNvPr id="262163" name="Rectangle 1043">
            <a:extLst>
              <a:ext uri="{FF2B5EF4-FFF2-40B4-BE49-F238E27FC236}">
                <a16:creationId xmlns:a16="http://schemas.microsoft.com/office/drawing/2014/main" id="{546FE7B1-4CF5-4276-A6A3-FDF3479DE0D9}"/>
              </a:ext>
            </a:extLst>
          </p:cNvPr>
          <p:cNvSpPr>
            <a:spLocks noGrp="1" noChangeArrowheads="1"/>
          </p:cNvSpPr>
          <p:nvPr>
            <p:ph type="title"/>
          </p:nvPr>
        </p:nvSpPr>
        <p:spPr>
          <a:xfrm>
            <a:off x="5257800" y="4876800"/>
            <a:ext cx="3630613" cy="990600"/>
          </a:xfrm>
        </p:spPr>
        <p:txBody>
          <a:bodyPr/>
          <a:lstStyle/>
          <a:p>
            <a:r>
              <a:rPr lang="en-US" altLang="zh-CN" sz="2800">
                <a:solidFill>
                  <a:srgbClr val="006600"/>
                </a:solidFill>
                <a:latin typeface="Times New Roman" panose="02020603050405020304" pitchFamily="18" charset="0"/>
                <a:ea typeface="楷体_GB2312" pitchFamily="49" charset="-122"/>
              </a:rPr>
              <a:t>DMA</a:t>
            </a:r>
            <a:r>
              <a:rPr lang="zh-CN" altLang="en-US" sz="2800">
                <a:solidFill>
                  <a:srgbClr val="006600"/>
                </a:solidFill>
                <a:latin typeface="Times New Roman" panose="02020603050405020304" pitchFamily="18" charset="0"/>
                <a:ea typeface="楷体_GB2312" pitchFamily="49" charset="-122"/>
              </a:rPr>
              <a:t>的实现流程</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0E727A-FD3B-4577-A234-2A4525ABF231}"/>
              </a:ext>
            </a:extLst>
          </p:cNvPr>
          <p:cNvSpPr>
            <a:spLocks noGrp="1"/>
          </p:cNvSpPr>
          <p:nvPr>
            <p:ph type="body" sz="quarter" idx="12"/>
          </p:nvPr>
        </p:nvSpPr>
        <p:spPr/>
        <p:txBody>
          <a:bodyPr/>
          <a:lstStyle/>
          <a:p>
            <a:r>
              <a:rPr lang="en-US" altLang="zh-CN" dirty="0"/>
              <a:t>DMA</a:t>
            </a:r>
            <a:r>
              <a:rPr lang="zh-CN" altLang="en-US" dirty="0">
                <a:latin typeface="宋体" panose="02010600030101010101" pitchFamily="2" charset="-122"/>
              </a:rPr>
              <a:t>方式</a:t>
            </a:r>
            <a:endParaRPr lang="zh-CN" altLang="en-US" dirty="0"/>
          </a:p>
        </p:txBody>
      </p:sp>
      <p:sp>
        <p:nvSpPr>
          <p:cNvPr id="3" name="内容占位符 2">
            <a:extLst>
              <a:ext uri="{FF2B5EF4-FFF2-40B4-BE49-F238E27FC236}">
                <a16:creationId xmlns:a16="http://schemas.microsoft.com/office/drawing/2014/main" id="{D48F93E9-F989-4240-8DF8-E55394F4F6D2}"/>
              </a:ext>
            </a:extLst>
          </p:cNvPr>
          <p:cNvSpPr>
            <a:spLocks noGrp="1"/>
          </p:cNvSpPr>
          <p:nvPr>
            <p:ph sz="quarter" idx="13"/>
          </p:nvPr>
        </p:nvSpPr>
        <p:spPr/>
        <p:txBody>
          <a:bodyPr/>
          <a:lstStyle/>
          <a:p>
            <a:endParaRPr lang="zh-CN" altLang="en-US"/>
          </a:p>
        </p:txBody>
      </p:sp>
      <p:pic>
        <p:nvPicPr>
          <p:cNvPr id="4" name="图片 3">
            <a:extLst>
              <a:ext uri="{FF2B5EF4-FFF2-40B4-BE49-F238E27FC236}">
                <a16:creationId xmlns:a16="http://schemas.microsoft.com/office/drawing/2014/main" id="{9D7AAECE-5641-4654-9559-5162290BD262}"/>
              </a:ext>
            </a:extLst>
          </p:cNvPr>
          <p:cNvPicPr>
            <a:picLocks noChangeAspect="1"/>
          </p:cNvPicPr>
          <p:nvPr/>
        </p:nvPicPr>
        <p:blipFill>
          <a:blip r:embed="rId2"/>
          <a:stretch>
            <a:fillRect/>
          </a:stretch>
        </p:blipFill>
        <p:spPr>
          <a:xfrm>
            <a:off x="319671" y="694707"/>
            <a:ext cx="8504657" cy="5468586"/>
          </a:xfrm>
          <a:prstGeom prst="rect">
            <a:avLst/>
          </a:prstGeom>
        </p:spPr>
      </p:pic>
    </p:spTree>
    <p:extLst>
      <p:ext uri="{BB962C8B-B14F-4D97-AF65-F5344CB8AC3E}">
        <p14:creationId xmlns:p14="http://schemas.microsoft.com/office/powerpoint/2010/main" val="1856416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2585" y="1118136"/>
            <a:ext cx="5701478" cy="380873"/>
          </a:xfrm>
        </p:spPr>
        <p:txBody>
          <a:bodyPr/>
          <a:lstStyle/>
          <a:p>
            <a:pPr>
              <a:spcBef>
                <a:spcPct val="50000"/>
              </a:spcBef>
            </a:pPr>
            <a:r>
              <a:rPr lang="zh-CN" altLang="en-US" dirty="0">
                <a:latin typeface="Times New Roman" pitchFamily="18" charset="0"/>
                <a:ea typeface="DotumChe" pitchFamily="49" charset="-127"/>
              </a:rPr>
              <a:t>课程教材：</a:t>
            </a:r>
          </a:p>
        </p:txBody>
      </p:sp>
      <p:sp>
        <p:nvSpPr>
          <p:cNvPr id="10" name="矩形 9"/>
          <p:cNvSpPr/>
          <p:nvPr/>
        </p:nvSpPr>
        <p:spPr>
          <a:xfrm>
            <a:off x="582585" y="150174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82585" y="368280"/>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华文楷体" panose="02010600040101010101" pitchFamily="2" charset="-122"/>
                <a:ea typeface="华文楷体" panose="02010600040101010101" pitchFamily="2" charset="-122"/>
              </a:rPr>
              <a:t>9.1 I/O</a:t>
            </a:r>
            <a:r>
              <a:rPr lang="zh-CN" altLang="zh-CN" dirty="0">
                <a:latin typeface="华文楷体" panose="02010600040101010101" pitchFamily="2" charset="-122"/>
                <a:ea typeface="华文楷体" panose="02010600040101010101" pitchFamily="2" charset="-122"/>
              </a:rPr>
              <a:t>系统概述</a:t>
            </a:r>
          </a:p>
        </p:txBody>
      </p:sp>
      <p:pic>
        <p:nvPicPr>
          <p:cNvPr id="3" name="图片 2"/>
          <p:cNvPicPr>
            <a:picLocks noChangeAspect="1"/>
          </p:cNvPicPr>
          <p:nvPr/>
        </p:nvPicPr>
        <p:blipFill>
          <a:blip r:embed="rId3"/>
          <a:stretch>
            <a:fillRect/>
          </a:stretch>
        </p:blipFill>
        <p:spPr>
          <a:xfrm>
            <a:off x="2621313" y="1118136"/>
            <a:ext cx="5851271" cy="5121615"/>
          </a:xfrm>
          <a:prstGeom prst="rect">
            <a:avLst/>
          </a:prstGeom>
        </p:spPr>
      </p:pic>
      <p:sp>
        <p:nvSpPr>
          <p:cNvPr id="5" name="矩形 4"/>
          <p:cNvSpPr/>
          <p:nvPr/>
        </p:nvSpPr>
        <p:spPr>
          <a:xfrm>
            <a:off x="897764" y="1461013"/>
            <a:ext cx="1723549" cy="400110"/>
          </a:xfrm>
          <a:prstGeom prst="rect">
            <a:avLst/>
          </a:prstGeom>
        </p:spPr>
        <p:txBody>
          <a:bodyPr wrap="none">
            <a:spAutoFit/>
          </a:bodyPr>
          <a:lstStyle/>
          <a:p>
            <a:r>
              <a:rPr lang="en-US" altLang="zh-CN" sz="2000" b="1" dirty="0">
                <a:solidFill>
                  <a:srgbClr val="6C0000"/>
                </a:solidFill>
                <a:latin typeface="宋体" panose="02010600030101010101" pitchFamily="2" charset="-122"/>
                <a:cs typeface="Times New Roman" panose="02020603050405020304" pitchFamily="18" charset="0"/>
              </a:rPr>
              <a:t>PC</a:t>
            </a:r>
            <a:r>
              <a:rPr lang="zh-CN" altLang="zh-CN" sz="2000" b="1" dirty="0">
                <a:solidFill>
                  <a:srgbClr val="6C0000"/>
                </a:solidFill>
                <a:ea typeface="宋体" panose="02010600030101010101" pitchFamily="2" charset="-122"/>
                <a:cs typeface="Times New Roman" panose="02020603050405020304" pitchFamily="18" charset="0"/>
              </a:rPr>
              <a:t>总线结构图</a:t>
            </a:r>
            <a:endParaRPr lang="zh-CN" altLang="en-US" sz="2000" b="1" dirty="0">
              <a:solidFill>
                <a:srgbClr val="6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460950-2D58-45DB-AA11-21EC8D420D83}"/>
              </a:ext>
            </a:extLst>
          </p:cNvPr>
          <p:cNvSpPr>
            <a:spLocks noGrp="1"/>
          </p:cNvSpPr>
          <p:nvPr>
            <p:ph type="body" sz="quarter" idx="12"/>
          </p:nvPr>
        </p:nvSpPr>
        <p:spPr/>
        <p:txBody>
          <a:bodyPr/>
          <a:lstStyle/>
          <a:p>
            <a:r>
              <a:rPr lang="en-US" altLang="zh-CN" dirty="0"/>
              <a:t>DMA</a:t>
            </a:r>
            <a:endParaRPr lang="zh-CN" altLang="en-US" dirty="0"/>
          </a:p>
        </p:txBody>
      </p:sp>
      <p:sp>
        <p:nvSpPr>
          <p:cNvPr id="3" name="内容占位符 2">
            <a:extLst>
              <a:ext uri="{FF2B5EF4-FFF2-40B4-BE49-F238E27FC236}">
                <a16:creationId xmlns:a16="http://schemas.microsoft.com/office/drawing/2014/main" id="{AB34A5AA-2A6E-453D-80B0-49E2A332312F}"/>
              </a:ext>
            </a:extLst>
          </p:cNvPr>
          <p:cNvSpPr>
            <a:spLocks noGrp="1"/>
          </p:cNvSpPr>
          <p:nvPr>
            <p:ph sz="quarter" idx="13"/>
          </p:nvPr>
        </p:nvSpPr>
        <p:spPr/>
        <p:txBody>
          <a:bodyPr/>
          <a:lstStyle/>
          <a:p>
            <a:endParaRPr lang="zh-CN" altLang="en-US"/>
          </a:p>
        </p:txBody>
      </p:sp>
      <p:pic>
        <p:nvPicPr>
          <p:cNvPr id="4" name="图片 3">
            <a:extLst>
              <a:ext uri="{FF2B5EF4-FFF2-40B4-BE49-F238E27FC236}">
                <a16:creationId xmlns:a16="http://schemas.microsoft.com/office/drawing/2014/main" id="{837EDE20-A1D1-46D7-A1F5-18ABE374C18C}"/>
              </a:ext>
            </a:extLst>
          </p:cNvPr>
          <p:cNvPicPr>
            <a:picLocks noChangeAspect="1"/>
          </p:cNvPicPr>
          <p:nvPr/>
        </p:nvPicPr>
        <p:blipFill>
          <a:blip r:embed="rId2"/>
          <a:stretch>
            <a:fillRect/>
          </a:stretch>
        </p:blipFill>
        <p:spPr>
          <a:xfrm>
            <a:off x="526953" y="1197670"/>
            <a:ext cx="8090093" cy="4462659"/>
          </a:xfrm>
          <a:prstGeom prst="rect">
            <a:avLst/>
          </a:prstGeom>
        </p:spPr>
      </p:pic>
    </p:spTree>
    <p:extLst>
      <p:ext uri="{BB962C8B-B14F-4D97-AF65-F5344CB8AC3E}">
        <p14:creationId xmlns:p14="http://schemas.microsoft.com/office/powerpoint/2010/main" val="133946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7DBD3B6-E956-4B77-957E-8DADFCA62B8B}"/>
              </a:ext>
            </a:extLst>
          </p:cNvPr>
          <p:cNvSpPr>
            <a:spLocks noGrp="1"/>
          </p:cNvSpPr>
          <p:nvPr>
            <p:ph type="body" sz="quarter" idx="12"/>
          </p:nvPr>
        </p:nvSpPr>
        <p:spPr/>
        <p:txBody>
          <a:bodyPr/>
          <a:lstStyle/>
          <a:p>
            <a:r>
              <a:rPr lang="en-US" altLang="zh-CN" dirty="0"/>
              <a:t>DMA</a:t>
            </a:r>
            <a:r>
              <a:rPr lang="zh-CN" altLang="en-US" dirty="0"/>
              <a:t>方式与中断的主要区别</a:t>
            </a:r>
          </a:p>
        </p:txBody>
      </p:sp>
      <p:sp>
        <p:nvSpPr>
          <p:cNvPr id="3" name="内容占位符 2">
            <a:extLst>
              <a:ext uri="{FF2B5EF4-FFF2-40B4-BE49-F238E27FC236}">
                <a16:creationId xmlns:a16="http://schemas.microsoft.com/office/drawing/2014/main" id="{8EFA51D0-FBE1-497E-A668-767F228E76C1}"/>
              </a:ext>
            </a:extLst>
          </p:cNvPr>
          <p:cNvSpPr>
            <a:spLocks noGrp="1"/>
          </p:cNvSpPr>
          <p:nvPr>
            <p:ph sz="quarter" idx="13"/>
          </p:nvPr>
        </p:nvSpPr>
        <p:spPr/>
        <p:txBody>
          <a:bodyPr/>
          <a:lstStyle/>
          <a:p>
            <a:endParaRPr lang="zh-CN" altLang="en-US"/>
          </a:p>
        </p:txBody>
      </p:sp>
      <p:pic>
        <p:nvPicPr>
          <p:cNvPr id="4" name="图片 3">
            <a:extLst>
              <a:ext uri="{FF2B5EF4-FFF2-40B4-BE49-F238E27FC236}">
                <a16:creationId xmlns:a16="http://schemas.microsoft.com/office/drawing/2014/main" id="{D2738014-4B29-44EE-A6FB-C01DA2C779B5}"/>
              </a:ext>
            </a:extLst>
          </p:cNvPr>
          <p:cNvPicPr>
            <a:picLocks noChangeAspect="1"/>
          </p:cNvPicPr>
          <p:nvPr/>
        </p:nvPicPr>
        <p:blipFill>
          <a:blip r:embed="rId2"/>
          <a:stretch>
            <a:fillRect/>
          </a:stretch>
        </p:blipFill>
        <p:spPr>
          <a:xfrm>
            <a:off x="289189" y="792251"/>
            <a:ext cx="8565622" cy="5273497"/>
          </a:xfrm>
          <a:prstGeom prst="rect">
            <a:avLst/>
          </a:prstGeom>
        </p:spPr>
      </p:pic>
    </p:spTree>
    <p:extLst>
      <p:ext uri="{BB962C8B-B14F-4D97-AF65-F5344CB8AC3E}">
        <p14:creationId xmlns:p14="http://schemas.microsoft.com/office/powerpoint/2010/main" val="2725115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D6B6406-6CB0-4B2E-B04A-FC899CD7F9E5}"/>
              </a:ext>
            </a:extLst>
          </p:cNvPr>
          <p:cNvSpPr>
            <a:spLocks noGrp="1"/>
          </p:cNvSpPr>
          <p:nvPr>
            <p:ph type="body" sz="quarter" idx="12"/>
          </p:nvPr>
        </p:nvSpPr>
        <p:spPr/>
        <p:txBody>
          <a:bodyPr/>
          <a:lstStyle/>
          <a:p>
            <a:r>
              <a:rPr lang="zh-CN" altLang="en-US" dirty="0">
                <a:ea typeface="楷体_GB2312" pitchFamily="49" charset="-122"/>
              </a:rPr>
              <a:t>直接存储访问方式优缺点</a:t>
            </a:r>
            <a:endParaRPr lang="zh-CN" altLang="en-US" dirty="0"/>
          </a:p>
        </p:txBody>
      </p:sp>
      <p:sp>
        <p:nvSpPr>
          <p:cNvPr id="3" name="内容占位符 2">
            <a:extLst>
              <a:ext uri="{FF2B5EF4-FFF2-40B4-BE49-F238E27FC236}">
                <a16:creationId xmlns:a16="http://schemas.microsoft.com/office/drawing/2014/main" id="{90AF0D20-93D3-42FB-8E94-92FFB64D329F}"/>
              </a:ext>
            </a:extLst>
          </p:cNvPr>
          <p:cNvSpPr>
            <a:spLocks noGrp="1"/>
          </p:cNvSpPr>
          <p:nvPr>
            <p:ph sz="quarter" idx="13"/>
          </p:nvPr>
        </p:nvSpPr>
        <p:spPr>
          <a:xfrm>
            <a:off x="638177" y="1304138"/>
            <a:ext cx="8005763" cy="4744324"/>
          </a:xfrm>
        </p:spPr>
        <p:txBody>
          <a:bodyPr/>
          <a:lstStyle/>
          <a:p>
            <a:r>
              <a:rPr lang="zh-CN" altLang="en-US" dirty="0">
                <a:latin typeface="楷体_GB2312" pitchFamily="49" charset="-122"/>
                <a:ea typeface="楷体_GB2312" pitchFamily="49" charset="-122"/>
              </a:rPr>
              <a:t>优点：</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只需干预</a:t>
            </a:r>
            <a:r>
              <a:rPr lang="en-US" altLang="zh-CN" dirty="0">
                <a:latin typeface="楷体_GB2312" pitchFamily="49" charset="-122"/>
                <a:ea typeface="楷体_GB2312" pitchFamily="49" charset="-122"/>
              </a:rPr>
              <a:t>I/O</a:t>
            </a:r>
            <a:r>
              <a:rPr lang="zh-CN" altLang="en-US" dirty="0">
                <a:latin typeface="楷体_GB2312" pitchFamily="49" charset="-122"/>
                <a:ea typeface="楷体_GB2312" pitchFamily="49" charset="-122"/>
              </a:rPr>
              <a:t>操作的开始和结束，而一批数据传输由</a:t>
            </a:r>
            <a:r>
              <a:rPr lang="en-US" altLang="zh-CN" dirty="0">
                <a:latin typeface="楷体_GB2312" pitchFamily="49" charset="-122"/>
                <a:ea typeface="楷体_GB2312" pitchFamily="49" charset="-122"/>
              </a:rPr>
              <a:t>DMA</a:t>
            </a:r>
            <a:r>
              <a:rPr lang="zh-CN" altLang="en-US" dirty="0">
                <a:latin typeface="楷体_GB2312" pitchFamily="49" charset="-122"/>
                <a:ea typeface="楷体_GB2312" pitchFamily="49" charset="-122"/>
              </a:rPr>
              <a:t>控制，</a:t>
            </a:r>
          </a:p>
          <a:p>
            <a:r>
              <a:rPr lang="zh-CN" altLang="en-US" dirty="0">
                <a:latin typeface="楷体_GB2312" pitchFamily="49" charset="-122"/>
                <a:ea typeface="楷体_GB2312" pitchFamily="49" charset="-122"/>
              </a:rPr>
              <a:t>无需</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控制，提高了</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与设备的并行工作程度，排除了中断方式中的</a:t>
            </a:r>
          </a:p>
          <a:p>
            <a:r>
              <a:rPr lang="zh-CN" altLang="en-US" dirty="0">
                <a:latin typeface="楷体_GB2312" pitchFamily="49" charset="-122"/>
                <a:ea typeface="楷体_GB2312" pitchFamily="49" charset="-122"/>
              </a:rPr>
              <a:t>数据丢失现象。适于高速设备。如：磁盘</a:t>
            </a:r>
            <a:endParaRPr lang="en-US" altLang="zh-CN" dirty="0">
              <a:latin typeface="楷体_GB2312" pitchFamily="49" charset="-122"/>
              <a:ea typeface="楷体_GB2312" pitchFamily="49" charset="-122"/>
            </a:endParaRPr>
          </a:p>
          <a:p>
            <a:endParaRPr lang="zh-CN" altLang="en-US" dirty="0">
              <a:latin typeface="楷体_GB2312" pitchFamily="49" charset="-122"/>
              <a:ea typeface="楷体_GB2312" pitchFamily="49" charset="-122"/>
            </a:endParaRPr>
          </a:p>
          <a:p>
            <a:pPr>
              <a:spcBef>
                <a:spcPct val="50000"/>
              </a:spcBef>
            </a:pPr>
            <a:r>
              <a:rPr lang="zh-CN" altLang="en-US" dirty="0">
                <a:latin typeface="楷体_GB2312" pitchFamily="49" charset="-122"/>
                <a:ea typeface="楷体_GB2312" pitchFamily="49" charset="-122"/>
              </a:rPr>
              <a:t>缺点：</a:t>
            </a:r>
            <a:r>
              <a:rPr lang="en-US" altLang="zh-CN" dirty="0">
                <a:latin typeface="楷体_GB2312" pitchFamily="49" charset="-122"/>
                <a:ea typeface="楷体_GB2312" pitchFamily="49" charset="-122"/>
              </a:rPr>
              <a:t>DMA</a:t>
            </a:r>
            <a:r>
              <a:rPr lang="zh-CN" altLang="en-US" dirty="0">
                <a:latin typeface="楷体_GB2312" pitchFamily="49" charset="-122"/>
                <a:ea typeface="楷体_GB2312" pitchFamily="49" charset="-122"/>
              </a:rPr>
              <a:t>方式对外围设备的管理和某些操作仍由</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控制。系统中多个</a:t>
            </a:r>
          </a:p>
          <a:p>
            <a:pPr>
              <a:spcBef>
                <a:spcPct val="50000"/>
              </a:spcBef>
            </a:pPr>
            <a:r>
              <a:rPr lang="en-US" altLang="zh-CN" dirty="0">
                <a:latin typeface="楷体_GB2312" pitchFamily="49" charset="-122"/>
                <a:ea typeface="楷体_GB2312" pitchFamily="49" charset="-122"/>
              </a:rPr>
              <a:t>DMA</a:t>
            </a:r>
            <a:r>
              <a:rPr lang="zh-CN" altLang="en-US" dirty="0">
                <a:latin typeface="楷体_GB2312" pitchFamily="49" charset="-122"/>
                <a:ea typeface="楷体_GB2312" pitchFamily="49" charset="-122"/>
              </a:rPr>
              <a:t>同时使用，可能造成内存地址冲突。管理和控制复杂化。</a:t>
            </a:r>
            <a:endParaRPr lang="en-US" altLang="zh-CN" dirty="0">
              <a:latin typeface="楷体_GB2312" pitchFamily="49" charset="-122"/>
              <a:ea typeface="楷体_GB2312" pitchFamily="49" charset="-122"/>
            </a:endParaRPr>
          </a:p>
          <a:p>
            <a:pPr>
              <a:spcBef>
                <a:spcPct val="50000"/>
              </a:spcBef>
            </a:pPr>
            <a:endParaRPr lang="zh-CN" altLang="en-US" dirty="0">
              <a:latin typeface="楷体_GB2312" pitchFamily="49" charset="-122"/>
              <a:ea typeface="楷体_GB2312" pitchFamily="49" charset="-122"/>
            </a:endParaRPr>
          </a:p>
          <a:p>
            <a:pPr>
              <a:spcBef>
                <a:spcPct val="50000"/>
              </a:spcBef>
            </a:pPr>
            <a:r>
              <a:rPr lang="zh-CN" altLang="en-US" dirty="0">
                <a:latin typeface="楷体_GB2312" pitchFamily="49" charset="-122"/>
                <a:ea typeface="楷体_GB2312" pitchFamily="49" charset="-122"/>
              </a:rPr>
              <a:t>　　　</a:t>
            </a:r>
            <a:r>
              <a:rPr lang="en-US" altLang="zh-CN" dirty="0">
                <a:latin typeface="楷体_GB2312" pitchFamily="49" charset="-122"/>
                <a:ea typeface="楷体_GB2312" pitchFamily="49" charset="-122"/>
              </a:rPr>
              <a:t>DMA</a:t>
            </a:r>
            <a:r>
              <a:rPr lang="zh-CN" altLang="en-US" dirty="0">
                <a:latin typeface="楷体_GB2312" pitchFamily="49" charset="-122"/>
                <a:ea typeface="楷体_GB2312" pitchFamily="49" charset="-122"/>
              </a:rPr>
              <a:t>方式</a:t>
            </a:r>
            <a:r>
              <a:rPr lang="zh-CN" altLang="en-US" dirty="0">
                <a:solidFill>
                  <a:srgbClr val="D2612E"/>
                </a:solidFill>
                <a:latin typeface="楷体_GB2312" pitchFamily="49" charset="-122"/>
                <a:ea typeface="楷体_GB2312" pitchFamily="49" charset="-122"/>
              </a:rPr>
              <a:t>一次只能传送一批地址连续</a:t>
            </a:r>
            <a:r>
              <a:rPr lang="zh-CN" altLang="en-US" dirty="0">
                <a:latin typeface="楷体_GB2312" pitchFamily="49" charset="-122"/>
                <a:ea typeface="楷体_GB2312" pitchFamily="49" charset="-122"/>
              </a:rPr>
              <a:t>的数据块，如果需传送多个地址不连续的数据块，则需启动</a:t>
            </a:r>
            <a:r>
              <a:rPr lang="en-US" altLang="zh-CN" dirty="0">
                <a:latin typeface="楷体_GB2312" pitchFamily="49" charset="-122"/>
                <a:ea typeface="楷体_GB2312" pitchFamily="49" charset="-122"/>
              </a:rPr>
              <a:t>DMA</a:t>
            </a:r>
            <a:r>
              <a:rPr lang="zh-CN" altLang="en-US" dirty="0">
                <a:latin typeface="楷体_GB2312" pitchFamily="49" charset="-122"/>
                <a:ea typeface="楷体_GB2312" pitchFamily="49" charset="-122"/>
              </a:rPr>
              <a:t>多次。</a:t>
            </a:r>
          </a:p>
          <a:p>
            <a:endParaRPr lang="zh-CN" altLang="en-US" dirty="0"/>
          </a:p>
        </p:txBody>
      </p:sp>
    </p:spTree>
    <p:extLst>
      <p:ext uri="{BB962C8B-B14F-4D97-AF65-F5344CB8AC3E}">
        <p14:creationId xmlns:p14="http://schemas.microsoft.com/office/powerpoint/2010/main" val="3731106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p>
        </p:txBody>
      </p:sp>
      <p:sp>
        <p:nvSpPr>
          <p:cNvPr id="3" name="内容占位符 2"/>
          <p:cNvSpPr>
            <a:spLocks noGrp="1"/>
          </p:cNvSpPr>
          <p:nvPr>
            <p:ph sz="quarter" idx="13"/>
          </p:nvPr>
        </p:nvSpPr>
        <p:spPr>
          <a:xfrm>
            <a:off x="1052144" y="127375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通道方式</a:t>
            </a:r>
          </a:p>
        </p:txBody>
      </p:sp>
      <p:sp>
        <p:nvSpPr>
          <p:cNvPr id="4" name="矩形 3"/>
          <p:cNvSpPr/>
          <p:nvPr/>
        </p:nvSpPr>
        <p:spPr>
          <a:xfrm>
            <a:off x="869318" y="132497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997904" y="1930262"/>
            <a:ext cx="6107215" cy="1246495"/>
          </a:xfrm>
          <a:prstGeom prst="rect">
            <a:avLst/>
          </a:prstGeom>
        </p:spPr>
        <p:txBody>
          <a:bodyPr wrap="square">
            <a:spAutoFit/>
          </a:bodyPr>
          <a:lstStyle/>
          <a:p>
            <a:pPr indent="266700" algn="just">
              <a:lnSpc>
                <a:spcPct val="125000"/>
              </a:lnSpc>
              <a:spcAft>
                <a:spcPts val="0"/>
              </a:spcAft>
            </a:pP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通道本质上是一个简单的处理器，专门负责输入、输出控制，具有执行</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指令的能力，并通过执行通道</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程序来控制</a:t>
            </a:r>
            <a:r>
              <a:rPr lang="en-US" altLang="zh-CN" sz="2000" b="1" kern="100" dirty="0">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rPr>
              <a:t>操作。</a:t>
            </a:r>
          </a:p>
        </p:txBody>
      </p:sp>
      <p:grpSp>
        <p:nvGrpSpPr>
          <p:cNvPr id="8" name="组合 7"/>
          <p:cNvGrpSpPr>
            <a:grpSpLocks/>
          </p:cNvGrpSpPr>
          <p:nvPr/>
        </p:nvGrpSpPr>
        <p:grpSpPr>
          <a:xfrm>
            <a:off x="1275133" y="3269768"/>
            <a:ext cx="6142751" cy="2177121"/>
            <a:chOff x="0" y="0"/>
            <a:chExt cx="2934333" cy="1105346"/>
          </a:xfrm>
        </p:grpSpPr>
        <p:grpSp>
          <p:nvGrpSpPr>
            <p:cNvPr id="9" name="组合 8"/>
            <p:cNvGrpSpPr/>
            <p:nvPr/>
          </p:nvGrpSpPr>
          <p:grpSpPr>
            <a:xfrm>
              <a:off x="0" y="165872"/>
              <a:ext cx="2934333" cy="865943"/>
              <a:chOff x="0" y="51572"/>
              <a:chExt cx="2934333" cy="865943"/>
            </a:xfrm>
          </p:grpSpPr>
          <p:sp>
            <p:nvSpPr>
              <p:cNvPr id="16" name="文本框 2"/>
              <p:cNvSpPr txBox="1">
                <a:spLocks noChangeArrowheads="1"/>
              </p:cNvSpPr>
              <p:nvPr/>
            </p:nvSpPr>
            <p:spPr bwMode="auto">
              <a:xfrm>
                <a:off x="0" y="51572"/>
                <a:ext cx="438150" cy="2031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CPU</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p:txBody>
          </p:sp>
          <p:grpSp>
            <p:nvGrpSpPr>
              <p:cNvPr id="17" name="组合 16"/>
              <p:cNvGrpSpPr/>
              <p:nvPr/>
            </p:nvGrpSpPr>
            <p:grpSpPr>
              <a:xfrm>
                <a:off x="447675" y="51572"/>
                <a:ext cx="2486658" cy="865943"/>
                <a:chOff x="0" y="51572"/>
                <a:chExt cx="2486658" cy="865943"/>
              </a:xfrm>
            </p:grpSpPr>
            <p:sp>
              <p:nvSpPr>
                <p:cNvPr id="18" name="文本框 2"/>
                <p:cNvSpPr txBox="1">
                  <a:spLocks noChangeArrowheads="1"/>
                </p:cNvSpPr>
                <p:nvPr/>
              </p:nvSpPr>
              <p:spPr bwMode="auto">
                <a:xfrm>
                  <a:off x="638175" y="51572"/>
                  <a:ext cx="533400" cy="2031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通道</a:t>
                  </a:r>
                </a:p>
              </p:txBody>
            </p:sp>
            <p:sp>
              <p:nvSpPr>
                <p:cNvPr id="19" name="文本框 2"/>
                <p:cNvSpPr txBox="1">
                  <a:spLocks noChangeArrowheads="1"/>
                </p:cNvSpPr>
                <p:nvPr/>
              </p:nvSpPr>
              <p:spPr bwMode="auto">
                <a:xfrm>
                  <a:off x="1743708" y="51572"/>
                  <a:ext cx="742950" cy="2031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     I/O</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设备</a:t>
                  </a:r>
                </a:p>
              </p:txBody>
            </p:sp>
            <p:sp>
              <p:nvSpPr>
                <p:cNvPr id="20" name="文本框 2"/>
                <p:cNvSpPr txBox="1">
                  <a:spLocks noChangeArrowheads="1"/>
                </p:cNvSpPr>
                <p:nvPr/>
              </p:nvSpPr>
              <p:spPr bwMode="auto">
                <a:xfrm>
                  <a:off x="657225" y="714375"/>
                  <a:ext cx="533400" cy="2031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内存</a:t>
                  </a:r>
                </a:p>
              </p:txBody>
            </p:sp>
            <p:cxnSp>
              <p:nvCxnSpPr>
                <p:cNvPr id="21" name="直接箭头连接符 20"/>
                <p:cNvCxnSpPr/>
                <p:nvPr/>
              </p:nvCxnSpPr>
              <p:spPr>
                <a:xfrm>
                  <a:off x="9525" y="123825"/>
                  <a:ext cx="628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flipH="1">
                  <a:off x="0" y="219075"/>
                  <a:ext cx="628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1190625" y="142875"/>
                  <a:ext cx="5429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flipV="1">
                  <a:off x="914400" y="295275"/>
                  <a:ext cx="9525" cy="425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flipH="1">
                  <a:off x="1209676" y="333375"/>
                  <a:ext cx="609599" cy="447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1190625" y="333375"/>
                  <a:ext cx="742950" cy="530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10" name="组合 9"/>
            <p:cNvGrpSpPr/>
            <p:nvPr/>
          </p:nvGrpSpPr>
          <p:grpSpPr>
            <a:xfrm>
              <a:off x="428625" y="0"/>
              <a:ext cx="2044364" cy="1105346"/>
              <a:chOff x="-19684" y="81892"/>
              <a:chExt cx="2044364" cy="1105346"/>
            </a:xfrm>
          </p:grpSpPr>
          <p:sp>
            <p:nvSpPr>
              <p:cNvPr id="11" name="文本框 2"/>
              <p:cNvSpPr txBox="1">
                <a:spLocks noChangeArrowheads="1"/>
              </p:cNvSpPr>
              <p:nvPr/>
            </p:nvSpPr>
            <p:spPr bwMode="auto">
              <a:xfrm>
                <a:off x="-19684" y="81892"/>
                <a:ext cx="676909" cy="359401"/>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启动指令</a:t>
                </a:r>
              </a:p>
            </p:txBody>
          </p:sp>
          <p:sp>
            <p:nvSpPr>
              <p:cNvPr id="12" name="文本框 2"/>
              <p:cNvSpPr txBox="1">
                <a:spLocks noChangeArrowheads="1"/>
              </p:cNvSpPr>
              <p:nvPr/>
            </p:nvSpPr>
            <p:spPr bwMode="auto">
              <a:xfrm>
                <a:off x="0" y="424878"/>
                <a:ext cx="676275" cy="359401"/>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中断请求</a:t>
                </a:r>
              </a:p>
            </p:txBody>
          </p:sp>
          <p:sp>
            <p:nvSpPr>
              <p:cNvPr id="13" name="文本框 2"/>
              <p:cNvSpPr txBox="1">
                <a:spLocks noChangeArrowheads="1"/>
              </p:cNvSpPr>
              <p:nvPr/>
            </p:nvSpPr>
            <p:spPr bwMode="auto">
              <a:xfrm>
                <a:off x="902991" y="515315"/>
                <a:ext cx="428625" cy="671923"/>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通道</a:t>
                </a:r>
              </a:p>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程序</a:t>
                </a:r>
              </a:p>
            </p:txBody>
          </p:sp>
          <p:sp>
            <p:nvSpPr>
              <p:cNvPr id="14" name="文本框 2"/>
              <p:cNvSpPr txBox="1">
                <a:spLocks noChangeArrowheads="1"/>
              </p:cNvSpPr>
              <p:nvPr/>
            </p:nvSpPr>
            <p:spPr bwMode="auto">
              <a:xfrm>
                <a:off x="1314450" y="438150"/>
                <a:ext cx="476250" cy="203140"/>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输入</a:t>
                </a:r>
              </a:p>
            </p:txBody>
          </p:sp>
          <p:sp>
            <p:nvSpPr>
              <p:cNvPr id="15" name="文本框 2"/>
              <p:cNvSpPr txBox="1">
                <a:spLocks noChangeArrowheads="1"/>
              </p:cNvSpPr>
              <p:nvPr/>
            </p:nvSpPr>
            <p:spPr bwMode="auto">
              <a:xfrm>
                <a:off x="1548430" y="749707"/>
                <a:ext cx="476250" cy="203140"/>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输出</a:t>
                </a:r>
              </a:p>
            </p:txBody>
          </p:sp>
        </p:grpSp>
      </p:grpSp>
    </p:spTree>
    <p:extLst>
      <p:ext uri="{BB962C8B-B14F-4D97-AF65-F5344CB8AC3E}">
        <p14:creationId xmlns:p14="http://schemas.microsoft.com/office/powerpoint/2010/main" val="3043378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D703EB3-9CFC-46F5-A41A-E4674229D390}"/>
              </a:ext>
            </a:extLst>
          </p:cNvPr>
          <p:cNvSpPr>
            <a:spLocks noGrp="1"/>
          </p:cNvSpPr>
          <p:nvPr>
            <p:ph type="body" sz="quarter" idx="12"/>
          </p:nvPr>
        </p:nvSpPr>
        <p:spPr/>
        <p:txBody>
          <a:bodyPr/>
          <a:lstStyle/>
          <a:p>
            <a:r>
              <a:rPr lang="zh-CN" altLang="en-US"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通道控制方式(</a:t>
            </a:r>
            <a:r>
              <a:rPr lang="en-US" altLang="zh-CN" sz="2400" dirty="0">
                <a:latin typeface="楷体_GB2312" pitchFamily="49" charset="-122"/>
                <a:ea typeface="楷体_GB2312" pitchFamily="49" charset="-122"/>
              </a:rPr>
              <a:t>channel control)</a:t>
            </a:r>
            <a:endParaRPr lang="zh-CN" altLang="en-US" dirty="0"/>
          </a:p>
        </p:txBody>
      </p:sp>
      <p:sp>
        <p:nvSpPr>
          <p:cNvPr id="3" name="内容占位符 2">
            <a:extLst>
              <a:ext uri="{FF2B5EF4-FFF2-40B4-BE49-F238E27FC236}">
                <a16:creationId xmlns:a16="http://schemas.microsoft.com/office/drawing/2014/main" id="{76132CE1-B3DD-4D37-878A-92B8FD3FACB9}"/>
              </a:ext>
            </a:extLst>
          </p:cNvPr>
          <p:cNvSpPr>
            <a:spLocks noGrp="1"/>
          </p:cNvSpPr>
          <p:nvPr>
            <p:ph sz="quarter" idx="13"/>
          </p:nvPr>
        </p:nvSpPr>
        <p:spPr>
          <a:xfrm>
            <a:off x="638177" y="1304138"/>
            <a:ext cx="8005763" cy="4668823"/>
          </a:xfrm>
        </p:spPr>
        <p:txBody>
          <a:bodyPr/>
          <a:lstStyle/>
          <a:p>
            <a:pPr marL="55563" indent="-55563"/>
            <a:r>
              <a:rPr lang="zh-CN" altLang="en-US" dirty="0">
                <a:latin typeface="楷体_GB2312" pitchFamily="49" charset="-122"/>
                <a:ea typeface="楷体_GB2312" pitchFamily="49" charset="-122"/>
              </a:rPr>
              <a:t>通道的定义及工作方式：</a:t>
            </a:r>
          </a:p>
          <a:p>
            <a:pPr marL="55563" indent="-55563">
              <a:lnSpc>
                <a:spcPct val="150000"/>
              </a:lnSpc>
            </a:pPr>
            <a:r>
              <a:rPr lang="zh-CN" altLang="en-US" dirty="0">
                <a:latin typeface="楷体_GB2312" pitchFamily="49" charset="-122"/>
                <a:ea typeface="楷体_GB2312" pitchFamily="49" charset="-122"/>
              </a:rPr>
              <a:t>　通道是一个独立于</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的专管输入输出控制的</a:t>
            </a:r>
            <a:r>
              <a:rPr lang="zh-CN" altLang="en-US" dirty="0">
                <a:solidFill>
                  <a:srgbClr val="FF0066"/>
                </a:solidFill>
                <a:latin typeface="楷体_GB2312" pitchFamily="49" charset="-122"/>
                <a:ea typeface="楷体_GB2312" pitchFamily="49" charset="-122"/>
              </a:rPr>
              <a:t>处理机</a:t>
            </a:r>
            <a:r>
              <a:rPr lang="zh-CN" altLang="en-US" dirty="0">
                <a:latin typeface="楷体_GB2312" pitchFamily="49" charset="-122"/>
                <a:ea typeface="楷体_GB2312" pitchFamily="49" charset="-122"/>
              </a:rPr>
              <a:t>，它控制设备与内存直接进行数据交换。它有自己的</a:t>
            </a:r>
            <a:r>
              <a:rPr lang="zh-CN" altLang="en-US" dirty="0">
                <a:solidFill>
                  <a:srgbClr val="FF0066"/>
                </a:solidFill>
                <a:latin typeface="楷体_GB2312" pitchFamily="49" charset="-122"/>
                <a:ea typeface="楷体_GB2312" pitchFamily="49" charset="-122"/>
              </a:rPr>
              <a:t>通道指令</a:t>
            </a:r>
            <a:r>
              <a:rPr lang="zh-CN" altLang="en-US" dirty="0">
                <a:latin typeface="楷体_GB2312" pitchFamily="49" charset="-122"/>
                <a:ea typeface="楷体_GB2312" pitchFamily="49" charset="-122"/>
              </a:rPr>
              <a:t>，由通道指令构成通道程序。由</a:t>
            </a:r>
            <a:r>
              <a:rPr lang="en-US" altLang="zh-CN" dirty="0">
                <a:solidFill>
                  <a:srgbClr val="FF0066"/>
                </a:solidFill>
                <a:latin typeface="楷体_GB2312" pitchFamily="49" charset="-122"/>
                <a:ea typeface="楷体_GB2312" pitchFamily="49" charset="-122"/>
              </a:rPr>
              <a:t>CPU</a:t>
            </a:r>
            <a:r>
              <a:rPr lang="zh-CN" altLang="en-US" dirty="0">
                <a:solidFill>
                  <a:srgbClr val="FF0066"/>
                </a:solidFill>
                <a:latin typeface="楷体_GB2312" pitchFamily="49" charset="-122"/>
                <a:ea typeface="楷体_GB2312" pitchFamily="49" charset="-122"/>
              </a:rPr>
              <a:t>启动通道</a:t>
            </a:r>
            <a:r>
              <a:rPr lang="zh-CN" altLang="en-US" dirty="0">
                <a:latin typeface="楷体_GB2312" pitchFamily="49" charset="-122"/>
                <a:ea typeface="楷体_GB2312" pitchFamily="49" charset="-122"/>
              </a:rPr>
              <a:t>工作，通道通过执行通道程序控制数据传输，并在操作结束时向</a:t>
            </a:r>
            <a:r>
              <a:rPr lang="en-US" altLang="zh-CN" dirty="0">
                <a:latin typeface="楷体_GB2312" pitchFamily="49" charset="-122"/>
                <a:ea typeface="楷体_GB2312" pitchFamily="49" charset="-122"/>
              </a:rPr>
              <a:t>CPU</a:t>
            </a:r>
            <a:r>
              <a:rPr lang="zh-CN" altLang="en-US" dirty="0">
                <a:solidFill>
                  <a:srgbClr val="FF0066"/>
                </a:solidFill>
                <a:latin typeface="楷体_GB2312" pitchFamily="49" charset="-122"/>
                <a:ea typeface="楷体_GB2312" pitchFamily="49" charset="-122"/>
              </a:rPr>
              <a:t>发中断信号</a:t>
            </a:r>
            <a:r>
              <a:rPr lang="zh-CN" altLang="en-US" dirty="0">
                <a:latin typeface="楷体_GB2312" pitchFamily="49" charset="-122"/>
                <a:ea typeface="楷体_GB2312" pitchFamily="49" charset="-122"/>
              </a:rPr>
              <a:t>，由</a:t>
            </a:r>
            <a:r>
              <a:rPr lang="en-US" altLang="zh-CN" dirty="0">
                <a:latin typeface="楷体_GB2312" pitchFamily="49" charset="-122"/>
                <a:ea typeface="楷体_GB2312" pitchFamily="49" charset="-122"/>
              </a:rPr>
              <a:t>CPU</a:t>
            </a:r>
            <a:r>
              <a:rPr lang="zh-CN" altLang="en-US" dirty="0">
                <a:latin typeface="楷体_GB2312" pitchFamily="49" charset="-122"/>
                <a:ea typeface="楷体_GB2312" pitchFamily="49" charset="-122"/>
              </a:rPr>
              <a:t>进行传输结束中断处理通道。</a:t>
            </a:r>
          </a:p>
          <a:p>
            <a:endParaRPr lang="en-US" altLang="zh-CN" dirty="0"/>
          </a:p>
          <a:p>
            <a:endParaRPr lang="en-US" altLang="zh-CN" dirty="0"/>
          </a:p>
          <a:p>
            <a:r>
              <a:rPr lang="zh-CN" altLang="en-US" dirty="0">
                <a:solidFill>
                  <a:srgbClr val="3366FF"/>
                </a:solidFill>
                <a:latin typeface="宋体" panose="02010600030101010101" pitchFamily="2" charset="-122"/>
              </a:rPr>
              <a:t>通道=</a:t>
            </a:r>
            <a:r>
              <a:rPr lang="en-US" altLang="zh-CN" dirty="0">
                <a:solidFill>
                  <a:srgbClr val="3366FF"/>
                </a:solidFill>
                <a:latin typeface="宋体" panose="02010600030101010101" pitchFamily="2" charset="-122"/>
              </a:rPr>
              <a:t>I/O</a:t>
            </a:r>
            <a:r>
              <a:rPr lang="zh-CN" altLang="en-US" dirty="0">
                <a:solidFill>
                  <a:srgbClr val="3366FF"/>
                </a:solidFill>
                <a:latin typeface="宋体" panose="02010600030101010101" pitchFamily="2" charset="-122"/>
              </a:rPr>
              <a:t>处理机</a:t>
            </a:r>
            <a:endParaRPr lang="zh-CN" altLang="en-US" dirty="0"/>
          </a:p>
        </p:txBody>
      </p:sp>
    </p:spTree>
    <p:extLst>
      <p:ext uri="{BB962C8B-B14F-4D97-AF65-F5344CB8AC3E}">
        <p14:creationId xmlns:p14="http://schemas.microsoft.com/office/powerpoint/2010/main" val="2496900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648001"/>
            <a:ext cx="7410795" cy="370501"/>
          </a:xfrm>
        </p:spPr>
        <p:txBody>
          <a:bodyPr>
            <a:noAutofit/>
          </a:bodyPr>
          <a:lstStyle/>
          <a:p>
            <a:pPr>
              <a:lnSpc>
                <a:spcPct val="100000"/>
              </a:lnSpc>
            </a:pPr>
            <a:r>
              <a:rPr lang="zh-CN" altLang="en-US" sz="2400" dirty="0">
                <a:solidFill>
                  <a:srgbClr val="6C0000"/>
                </a:solidFill>
                <a:latin typeface="华文楷体" panose="02010600040101010101" pitchFamily="2" charset="-122"/>
                <a:ea typeface="华文楷体" panose="02010600040101010101" pitchFamily="2" charset="-122"/>
              </a:rPr>
              <a:t>缓冲区的引入：</a:t>
            </a:r>
            <a:r>
              <a:rPr lang="zh-CN" altLang="en-US" sz="2400" dirty="0">
                <a:latin typeface="宋体" panose="02010600030101010101" pitchFamily="2" charset="-122"/>
              </a:rPr>
              <a:t>目的是为了提高中央处理机与外设的并行程度。</a:t>
            </a:r>
          </a:p>
          <a:p>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933611" y="169431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20926" y="2670650"/>
            <a:ext cx="8274682" cy="3755965"/>
          </a:xfrm>
          <a:prstGeom prst="rect">
            <a:avLst/>
          </a:prstGeom>
        </p:spPr>
        <p:txBody>
          <a:bodyPr wrap="square">
            <a:spAutoFit/>
          </a:bodyPr>
          <a:lstStyle/>
          <a:p>
            <a:pPr>
              <a:lnSpc>
                <a:spcPct val="125000"/>
              </a:lnSpc>
            </a:pP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）缓解设备之间速度差异的矛盾。</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endParaRPr lang="en-US" altLang="zh-CN" sz="2400" b="1" kern="0" dirty="0">
              <a:latin typeface="华文楷体" panose="02010600040101010101" pitchFamily="2" charset="-122"/>
              <a:ea typeface="华文楷体" panose="02010600040101010101" pitchFamily="2" charset="-122"/>
              <a:cs typeface="宋体" panose="02010600030101010101" pitchFamily="2" charset="-122"/>
            </a:endParaRPr>
          </a:p>
          <a:p>
            <a:pPr>
              <a:lnSpc>
                <a:spcPct val="125000"/>
              </a:lnSpc>
            </a:pP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）缓冲区可以缓解设备之间传输数据大小不一致的矛盾</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 </a:t>
            </a:r>
            <a:endPar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）支持应用程序</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0" dirty="0">
                <a:latin typeface="华文楷体" panose="02010600040101010101" pitchFamily="2" charset="-122"/>
                <a:ea typeface="华文楷体" panose="02010600040101010101" pitchFamily="2" charset="-122"/>
                <a:cs typeface="宋体" panose="02010600030101010101" pitchFamily="2" charset="-122"/>
              </a:rPr>
              <a:t>的复制语义</a:t>
            </a:r>
            <a:endParaRPr lang="en-US" altLang="zh-CN" sz="2400" b="1" kern="0" dirty="0">
              <a:latin typeface="华文楷体" panose="02010600040101010101" pitchFamily="2" charset="-122"/>
              <a:ea typeface="华文楷体" panose="02010600040101010101" pitchFamily="2" charset="-122"/>
              <a:cs typeface="宋体" panose="02010600030101010101" pitchFamily="2" charset="-122"/>
            </a:endParaRPr>
          </a:p>
          <a:p>
            <a:pPr>
              <a:lnSpc>
                <a:spcPct val="125000"/>
              </a:lnSpc>
            </a:pPr>
            <a:endParaRPr lang="en-US" altLang="zh-CN" sz="2400" b="1" kern="0"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25000"/>
              </a:lnSpc>
            </a:pPr>
            <a:r>
              <a:rPr lang="en-US" altLang="zh-CN" sz="2400" b="1" kern="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400" b="1" kern="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2400" b="1" kern="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en-US" sz="2400" b="1" kern="0"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sz="2400" b="1" dirty="0">
                <a:latin typeface="华文楷体" panose="02010600040101010101" pitchFamily="2" charset="-122"/>
                <a:ea typeface="华文楷体" panose="02010600040101010101" pitchFamily="2" charset="-122"/>
              </a:rPr>
              <a:t>凡是数据到达和离去速度不匹配的地方均可采用缓冲技术</a:t>
            </a:r>
            <a:r>
              <a:rPr lang="en-US" altLang="zh-CN" sz="2400" b="1" kern="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18085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缓冲区的分类</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869317" y="1932179"/>
            <a:ext cx="6970816" cy="992579"/>
          </a:xfrm>
          <a:prstGeom prst="rect">
            <a:avLst/>
          </a:prstGeom>
        </p:spPr>
        <p:txBody>
          <a:bodyPr wrap="square">
            <a:spAutoFit/>
          </a:bodyPr>
          <a:lstStyle/>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1. </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硬件缓冲</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硬件缓冲的设置目的是为了协调系统和硬件之间的数据传输速度的差异</a:t>
            </a:r>
            <a:endParaRPr lang="zh-CN" altLang="en-US" b="1" dirty="0">
              <a:latin typeface="华文楷体" panose="02010600040101010101" pitchFamily="2" charset="-122"/>
              <a:ea typeface="华文楷体" panose="02010600040101010101" pitchFamily="2" charset="-122"/>
            </a:endParaRPr>
          </a:p>
        </p:txBody>
      </p:sp>
      <p:sp>
        <p:nvSpPr>
          <p:cNvPr id="7" name="矩形 6"/>
          <p:cNvSpPr/>
          <p:nvPr/>
        </p:nvSpPr>
        <p:spPr>
          <a:xfrm>
            <a:off x="933611" y="3086351"/>
            <a:ext cx="6618656" cy="1131079"/>
          </a:xfrm>
          <a:prstGeom prst="rect">
            <a:avLst/>
          </a:prstGeom>
        </p:spPr>
        <p:txBody>
          <a:bodyPr wrap="square">
            <a:spAutoFit/>
          </a:bodyPr>
          <a:lstStyle/>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2</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．内存缓冲</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在内存中规划出一个具有</a:t>
            </a:r>
            <a:r>
              <a:rPr lang="en-US" altLang="zh-CN" b="1" kern="0" dirty="0">
                <a:latin typeface="华文楷体" panose="02010600040101010101" pitchFamily="2" charset="-122"/>
                <a:ea typeface="华文楷体" panose="02010600040101010101" pitchFamily="2" charset="-122"/>
                <a:cs typeface="宋体" panose="02010600030101010101" pitchFamily="2" charset="-122"/>
              </a:rPr>
              <a:t>n</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个单元的缓冲区，以便存放系统输入或输出的数据，这样的缓冲区又称为内存缓冲区。</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 name="矩形 7"/>
          <p:cNvSpPr/>
          <p:nvPr/>
        </p:nvSpPr>
        <p:spPr>
          <a:xfrm>
            <a:off x="933611" y="4575206"/>
            <a:ext cx="7109723" cy="1269578"/>
          </a:xfrm>
          <a:prstGeom prst="rect">
            <a:avLst/>
          </a:prstGeom>
        </p:spPr>
        <p:txBody>
          <a:bodyPr wrap="square">
            <a:spAutoFit/>
          </a:bodyPr>
          <a:lstStyle/>
          <a:p>
            <a:pPr indent="266700">
              <a:lnSpc>
                <a:spcPct val="125000"/>
              </a:lnSpc>
            </a:pPr>
            <a:r>
              <a:rPr lang="en-US" altLang="zh-CN" b="1" kern="0" dirty="0">
                <a:latin typeface="华文楷体" panose="02010600040101010101" pitchFamily="2" charset="-122"/>
                <a:ea typeface="华文楷体" panose="02010600040101010101" pitchFamily="2" charset="-122"/>
                <a:cs typeface="宋体" panose="02010600030101010101" pitchFamily="2" charset="-122"/>
              </a:rPr>
              <a:t>3</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．软件缓冲</a:t>
            </a:r>
            <a:endParaRPr lang="zh-CN"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b="1" kern="0" dirty="0">
                <a:latin typeface="华文楷体" panose="02010600040101010101" pitchFamily="2" charset="-122"/>
                <a:ea typeface="华文楷体" panose="02010600040101010101" pitchFamily="2" charset="-122"/>
                <a:cs typeface="宋体" panose="02010600030101010101" pitchFamily="2" charset="-122"/>
              </a:rPr>
              <a:t>        </a:t>
            </a:r>
            <a:r>
              <a:rPr lang="zh-CN" altLang="zh-CN" b="1" kern="0" dirty="0">
                <a:latin typeface="华文楷体" panose="02010600040101010101" pitchFamily="2" charset="-122"/>
                <a:ea typeface="华文楷体" panose="02010600040101010101" pitchFamily="2" charset="-122"/>
                <a:cs typeface="宋体" panose="02010600030101010101" pitchFamily="2" charset="-122"/>
              </a:rPr>
              <a:t>在现代计算机系统中，有</a:t>
            </a:r>
            <a:r>
              <a:rPr lang="zh-CN" altLang="zh-CN"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很多软件在运行时都会进行信息缓存，特别是网络应用程序经常需要对一些特殊的数据在客户端进行本地缓存。</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61765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缓冲技术</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69318" y="1810974"/>
            <a:ext cx="7360282" cy="2092881"/>
          </a:xfrm>
          <a:prstGeom prst="rect">
            <a:avLst/>
          </a:prstGeom>
        </p:spPr>
        <p:txBody>
          <a:bodyPr wrap="square">
            <a:spAutoFit/>
          </a:bodyPr>
          <a:lstStyle/>
          <a:p>
            <a:pPr marL="342900" lvl="0" indent="-342900" algn="just">
              <a:lnSpc>
                <a:spcPct val="125000"/>
              </a:lnSpc>
              <a:spcAft>
                <a:spcPts val="0"/>
              </a:spcAft>
              <a:buFont typeface="+mj-lt"/>
              <a:buAutoNum type="arabicPeriod"/>
            </a:pPr>
            <a:r>
              <a:rPr lang="zh-CN"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单缓冲</a:t>
            </a:r>
            <a:endParaRPr lang="zh-CN" altLang="zh-CN" sz="24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单缓冲是操作系统提供的最简单的一种缓冲技术。在块设备之间进行数据传输时，一般情况下，缓冲区的大小与物理块的大小一样。</a:t>
            </a:r>
            <a:r>
              <a:rPr lang="zh-CN" altLang="zh-CN" b="1" dirty="0">
                <a:latin typeface="华文楷体" panose="02010600040101010101" pitchFamily="2" charset="-122"/>
                <a:ea typeface="华文楷体" panose="02010600040101010101" pitchFamily="2" charset="-122"/>
              </a:rPr>
              <a:t>数据生产者设备与消费者设备之间的速率差别很大的情况下，可以采用单缓冲方式传输数据。</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1221477" y="4192532"/>
            <a:ext cx="6364656" cy="1702976"/>
          </a:xfrm>
          <a:prstGeom prst="rect">
            <a:avLst/>
          </a:prstGeom>
        </p:spPr>
      </p:pic>
    </p:spTree>
    <p:extLst>
      <p:ext uri="{BB962C8B-B14F-4D97-AF65-F5344CB8AC3E}">
        <p14:creationId xmlns:p14="http://schemas.microsoft.com/office/powerpoint/2010/main" val="3114781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3" name="Text Box 3">
            <a:extLst>
              <a:ext uri="{FF2B5EF4-FFF2-40B4-BE49-F238E27FC236}">
                <a16:creationId xmlns:a16="http://schemas.microsoft.com/office/drawing/2014/main" id="{A994C940-3E85-4FF9-BB0B-136388CA6C3E}"/>
              </a:ext>
            </a:extLst>
          </p:cNvPr>
          <p:cNvSpPr txBox="1">
            <a:spLocks noChangeArrowheads="1"/>
          </p:cNvSpPr>
          <p:nvPr/>
        </p:nvSpPr>
        <p:spPr bwMode="auto">
          <a:xfrm>
            <a:off x="990600" y="609600"/>
            <a:ext cx="23903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latin typeface="Times New Roman" panose="02020603050405020304" pitchFamily="18" charset="0"/>
              </a:rPr>
              <a:t>单缓冲(</a:t>
            </a:r>
            <a:r>
              <a:rPr lang="en-US" altLang="zh-CN" b="1" dirty="0">
                <a:latin typeface="Times New Roman" panose="02020603050405020304" pitchFamily="18" charset="0"/>
              </a:rPr>
              <a:t>Single Buffer) </a:t>
            </a:r>
          </a:p>
        </p:txBody>
      </p:sp>
      <p:graphicFrame>
        <p:nvGraphicFramePr>
          <p:cNvPr id="322564" name="Object 4">
            <a:extLst>
              <a:ext uri="{FF2B5EF4-FFF2-40B4-BE49-F238E27FC236}">
                <a16:creationId xmlns:a16="http://schemas.microsoft.com/office/drawing/2014/main" id="{35F8BE87-E73D-4625-9284-E5A84F7C8469}"/>
              </a:ext>
            </a:extLst>
          </p:cNvPr>
          <p:cNvGraphicFramePr>
            <a:graphicFrameLocks noChangeAspect="1"/>
          </p:cNvGraphicFramePr>
          <p:nvPr/>
        </p:nvGraphicFramePr>
        <p:xfrm>
          <a:off x="0" y="1676400"/>
          <a:ext cx="9144000" cy="4792663"/>
        </p:xfrm>
        <a:graphic>
          <a:graphicData uri="http://schemas.openxmlformats.org/presentationml/2006/ole">
            <mc:AlternateContent xmlns:mc="http://schemas.openxmlformats.org/markup-compatibility/2006">
              <mc:Choice xmlns:v="urn:schemas-microsoft-com:vml" Requires="v">
                <p:oleObj spid="_x0000_s4099" name="VISIO" r:id="rId3" imgW="3629160" imgH="1902240" progId="Visio.Drawing.4">
                  <p:embed/>
                </p:oleObj>
              </mc:Choice>
              <mc:Fallback>
                <p:oleObj name="VISIO" r:id="rId3" imgW="3629160" imgH="1902240" progId="Visio.Drawing.4">
                  <p:embed/>
                  <p:pic>
                    <p:nvPicPr>
                      <p:cNvPr id="322564" name="Object 4">
                        <a:extLst>
                          <a:ext uri="{FF2B5EF4-FFF2-40B4-BE49-F238E27FC236}">
                            <a16:creationId xmlns:a16="http://schemas.microsoft.com/office/drawing/2014/main" id="{35F8BE87-E73D-4625-9284-E5A84F7C8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76400"/>
                        <a:ext cx="9144000" cy="479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2565" name="Text Box 5">
            <a:extLst>
              <a:ext uri="{FF2B5EF4-FFF2-40B4-BE49-F238E27FC236}">
                <a16:creationId xmlns:a16="http://schemas.microsoft.com/office/drawing/2014/main" id="{A9157D43-BC49-45F7-AD5B-CCD3950ED245}"/>
              </a:ext>
            </a:extLst>
          </p:cNvPr>
          <p:cNvSpPr txBox="1">
            <a:spLocks noChangeArrowheads="1"/>
          </p:cNvSpPr>
          <p:nvPr/>
        </p:nvSpPr>
        <p:spPr bwMode="auto">
          <a:xfrm>
            <a:off x="2651125" y="6289675"/>
            <a:ext cx="269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imes New Roman" panose="02020603050405020304" pitchFamily="18" charset="0"/>
              </a:rPr>
              <a:t>单缓冲工作示意图 </a:t>
            </a:r>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缓冲技术</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69318" y="1779804"/>
            <a:ext cx="7360282" cy="1323439"/>
          </a:xfrm>
          <a:prstGeom prst="rect">
            <a:avLst/>
          </a:prstGeom>
        </p:spPr>
        <p:txBody>
          <a:bodyPr wrap="square">
            <a:spAutoFit/>
          </a:bodyPr>
          <a:lstStyle/>
          <a:p>
            <a:pPr lvl="0" algn="just">
              <a:lnSpc>
                <a:spcPct val="125000"/>
              </a:lnSpc>
              <a:spcAft>
                <a:spcPts val="0"/>
              </a:spcAft>
            </a:pPr>
            <a:r>
              <a:rPr lang="en-US"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2</a:t>
            </a:r>
            <a:r>
              <a:rPr lang="zh-CN" altLang="en-US"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、双</a:t>
            </a:r>
            <a:r>
              <a:rPr lang="zh-CN"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缓冲</a:t>
            </a:r>
            <a:r>
              <a:rPr lang="zh-CN" altLang="en-US"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与多缓冲</a:t>
            </a:r>
            <a:endParaRPr lang="zh-CN" altLang="zh-CN" sz="2400"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dirty="0"/>
              <a:t>    </a:t>
            </a:r>
            <a:r>
              <a:rPr lang="zh-CN" altLang="zh-CN" sz="2000" b="1" dirty="0">
                <a:latin typeface="华文楷体" panose="02010600040101010101" pitchFamily="2" charset="-122"/>
                <a:ea typeface="华文楷体" panose="02010600040101010101" pitchFamily="2" charset="-122"/>
              </a:rPr>
              <a:t>双缓冲是针对双缓冲方式的改进，在生产者设备与消费者设备之间的速率相差不大的情况下比较适用</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210094" y="3360751"/>
            <a:ext cx="6605354" cy="1908630"/>
          </a:xfrm>
          <a:prstGeom prst="rect">
            <a:avLst/>
          </a:prstGeom>
        </p:spPr>
      </p:pic>
    </p:spTree>
    <p:extLst>
      <p:ext uri="{BB962C8B-B14F-4D97-AF65-F5344CB8AC3E}">
        <p14:creationId xmlns:p14="http://schemas.microsoft.com/office/powerpoint/2010/main" val="3226145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p>
        </p:txBody>
      </p:sp>
      <p:sp>
        <p:nvSpPr>
          <p:cNvPr id="3" name="内容占位符 2"/>
          <p:cNvSpPr>
            <a:spLocks noGrp="1"/>
          </p:cNvSpPr>
          <p:nvPr>
            <p:ph sz="quarter" idx="13"/>
          </p:nvPr>
        </p:nvSpPr>
        <p:spPr/>
        <p:txBody>
          <a:bodyPr/>
          <a:lstStyle/>
          <a:p>
            <a:r>
              <a:rPr lang="en-US" altLang="zh-CN" dirty="0">
                <a:solidFill>
                  <a:srgbClr val="6C0000"/>
                </a:solidFill>
              </a:rPr>
              <a:t>I/O</a:t>
            </a:r>
            <a:r>
              <a:rPr lang="zh-CN" altLang="zh-CN" dirty="0">
                <a:solidFill>
                  <a:srgbClr val="6C0000"/>
                </a:solidFill>
              </a:rPr>
              <a:t>设备的分类</a:t>
            </a:r>
          </a:p>
          <a:p>
            <a:endParaRPr lang="zh-CN" altLang="en-US" dirty="0">
              <a:solidFill>
                <a:srgbClr val="6C0000"/>
              </a:solidFill>
            </a:endParaRPr>
          </a:p>
        </p:txBody>
      </p:sp>
      <p:sp>
        <p:nvSpPr>
          <p:cNvPr id="4" name="矩形 3"/>
          <p:cNvSpPr/>
          <p:nvPr/>
        </p:nvSpPr>
        <p:spPr>
          <a:xfrm>
            <a:off x="465643" y="135045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6" name="表格 5"/>
          <p:cNvGraphicFramePr>
            <a:graphicFrameLocks noGrp="1"/>
          </p:cNvGraphicFramePr>
          <p:nvPr>
            <p:extLst>
              <p:ext uri="{D42A27DB-BD31-4B8C-83A1-F6EECF244321}">
                <p14:modId xmlns:p14="http://schemas.microsoft.com/office/powerpoint/2010/main" val="891405456"/>
              </p:ext>
            </p:extLst>
          </p:nvPr>
        </p:nvGraphicFramePr>
        <p:xfrm>
          <a:off x="959274" y="1697446"/>
          <a:ext cx="6948592" cy="4794501"/>
        </p:xfrm>
        <a:graphic>
          <a:graphicData uri="http://schemas.openxmlformats.org/drawingml/2006/table">
            <a:tbl>
              <a:tblPr firstRow="1" firstCol="1" bandRow="1">
                <a:tableStyleId>{5C22544A-7EE6-4342-B048-85BDC9FD1C3A}</a:tableStyleId>
              </a:tblPr>
              <a:tblGrid>
                <a:gridCol w="1886335">
                  <a:extLst>
                    <a:ext uri="{9D8B030D-6E8A-4147-A177-3AD203B41FA5}">
                      <a16:colId xmlns:a16="http://schemas.microsoft.com/office/drawing/2014/main" val="2623504722"/>
                    </a:ext>
                  </a:extLst>
                </a:gridCol>
                <a:gridCol w="2530671">
                  <a:extLst>
                    <a:ext uri="{9D8B030D-6E8A-4147-A177-3AD203B41FA5}">
                      <a16:colId xmlns:a16="http://schemas.microsoft.com/office/drawing/2014/main" val="4244646816"/>
                    </a:ext>
                  </a:extLst>
                </a:gridCol>
                <a:gridCol w="2531586">
                  <a:extLst>
                    <a:ext uri="{9D8B030D-6E8A-4147-A177-3AD203B41FA5}">
                      <a16:colId xmlns:a16="http://schemas.microsoft.com/office/drawing/2014/main" val="3176288146"/>
                    </a:ext>
                  </a:extLst>
                </a:gridCol>
              </a:tblGrid>
              <a:tr h="376595">
                <a:tc>
                  <a:txBody>
                    <a:bodyPr/>
                    <a:lstStyle/>
                    <a:p>
                      <a:pPr algn="ctr">
                        <a:lnSpc>
                          <a:spcPct val="125000"/>
                        </a:lnSpc>
                        <a:spcAft>
                          <a:spcPts val="0"/>
                        </a:spcAft>
                      </a:pPr>
                      <a:r>
                        <a:rPr lang="zh-CN" sz="1800" b="1" kern="100">
                          <a:effectLst/>
                        </a:rPr>
                        <a:t>划分依据</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设备类别</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例子</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61323218"/>
                  </a:ext>
                </a:extLst>
              </a:tr>
              <a:tr h="1447642">
                <a:tc>
                  <a:txBody>
                    <a:bodyPr/>
                    <a:lstStyle/>
                    <a:p>
                      <a:pPr algn="ctr">
                        <a:lnSpc>
                          <a:spcPct val="125000"/>
                        </a:lnSpc>
                        <a:spcAft>
                          <a:spcPts val="0"/>
                        </a:spcAft>
                      </a:pPr>
                      <a:r>
                        <a:rPr lang="zh-CN" sz="1800" b="1" kern="100" dirty="0">
                          <a:effectLst/>
                        </a:rPr>
                        <a:t>使用特性</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人机交互</a:t>
                      </a:r>
                    </a:p>
                    <a:p>
                      <a:pPr algn="ctr">
                        <a:lnSpc>
                          <a:spcPct val="125000"/>
                        </a:lnSpc>
                        <a:spcAft>
                          <a:spcPts val="0"/>
                        </a:spcAft>
                      </a:pPr>
                      <a:r>
                        <a:rPr lang="zh-CN" sz="1800" b="1" kern="100">
                          <a:effectLst/>
                        </a:rPr>
                        <a:t>存储设备</a:t>
                      </a:r>
                    </a:p>
                    <a:p>
                      <a:pPr algn="ctr">
                        <a:lnSpc>
                          <a:spcPct val="125000"/>
                        </a:lnSpc>
                        <a:spcAft>
                          <a:spcPts val="0"/>
                        </a:spcAft>
                      </a:pPr>
                      <a:r>
                        <a:rPr lang="zh-CN" sz="1800" b="1" kern="100">
                          <a:effectLst/>
                        </a:rPr>
                        <a:t>网络通信设备</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鼠标、键盘等</a:t>
                      </a:r>
                    </a:p>
                    <a:p>
                      <a:pPr algn="ctr">
                        <a:lnSpc>
                          <a:spcPct val="125000"/>
                        </a:lnSpc>
                        <a:spcAft>
                          <a:spcPts val="0"/>
                        </a:spcAft>
                      </a:pPr>
                      <a:r>
                        <a:rPr lang="zh-CN" sz="1800" b="1" kern="100">
                          <a:effectLst/>
                        </a:rPr>
                        <a:t>磁盘、磁带</a:t>
                      </a:r>
                    </a:p>
                    <a:p>
                      <a:pPr algn="ctr">
                        <a:lnSpc>
                          <a:spcPct val="125000"/>
                        </a:lnSpc>
                        <a:spcAft>
                          <a:spcPts val="0"/>
                        </a:spcAft>
                      </a:pPr>
                      <a:r>
                        <a:rPr lang="zh-CN" sz="1800" b="1" kern="100">
                          <a:effectLst/>
                        </a:rPr>
                        <a:t>网络接口、调制解调器</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4086714"/>
                  </a:ext>
                </a:extLst>
              </a:tr>
              <a:tr h="782669">
                <a:tc>
                  <a:txBody>
                    <a:bodyPr/>
                    <a:lstStyle/>
                    <a:p>
                      <a:pPr algn="ctr">
                        <a:lnSpc>
                          <a:spcPct val="125000"/>
                        </a:lnSpc>
                        <a:spcAft>
                          <a:spcPts val="0"/>
                        </a:spcAft>
                      </a:pPr>
                      <a:r>
                        <a:rPr lang="zh-CN" sz="1800" b="1" kern="100">
                          <a:effectLst/>
                        </a:rPr>
                        <a:t>信息交换单位</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块设备</a:t>
                      </a:r>
                    </a:p>
                    <a:p>
                      <a:pPr algn="ctr">
                        <a:lnSpc>
                          <a:spcPct val="125000"/>
                        </a:lnSpc>
                        <a:spcAft>
                          <a:spcPts val="0"/>
                        </a:spcAft>
                      </a:pPr>
                      <a:r>
                        <a:rPr lang="zh-CN" sz="1800" b="1" kern="100">
                          <a:effectLst/>
                        </a:rPr>
                        <a:t>字符设备</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磁盘</a:t>
                      </a:r>
                    </a:p>
                    <a:p>
                      <a:pPr algn="ctr">
                        <a:lnSpc>
                          <a:spcPct val="125000"/>
                        </a:lnSpc>
                        <a:spcAft>
                          <a:spcPts val="0"/>
                        </a:spcAft>
                      </a:pPr>
                      <a:r>
                        <a:rPr lang="zh-CN" sz="1800" b="1" kern="100">
                          <a:effectLst/>
                        </a:rPr>
                        <a:t>打印机</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07580585"/>
                  </a:ext>
                </a:extLst>
              </a:tr>
              <a:tr h="1188740">
                <a:tc>
                  <a:txBody>
                    <a:bodyPr/>
                    <a:lstStyle/>
                    <a:p>
                      <a:pPr algn="ctr">
                        <a:lnSpc>
                          <a:spcPct val="125000"/>
                        </a:lnSpc>
                        <a:spcAft>
                          <a:spcPts val="0"/>
                        </a:spcAft>
                      </a:pPr>
                      <a:r>
                        <a:rPr lang="zh-CN" sz="1800" b="1" kern="100">
                          <a:effectLst/>
                        </a:rPr>
                        <a:t>数据传输速度</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低速设备</a:t>
                      </a:r>
                    </a:p>
                    <a:p>
                      <a:pPr algn="ctr">
                        <a:lnSpc>
                          <a:spcPct val="125000"/>
                        </a:lnSpc>
                        <a:spcAft>
                          <a:spcPts val="0"/>
                        </a:spcAft>
                      </a:pPr>
                      <a:r>
                        <a:rPr lang="zh-CN" sz="1800" b="1" kern="100">
                          <a:effectLst/>
                        </a:rPr>
                        <a:t>中速设备</a:t>
                      </a:r>
                    </a:p>
                    <a:p>
                      <a:pPr algn="ctr">
                        <a:lnSpc>
                          <a:spcPct val="125000"/>
                        </a:lnSpc>
                        <a:spcAft>
                          <a:spcPts val="0"/>
                        </a:spcAft>
                      </a:pPr>
                      <a:r>
                        <a:rPr lang="zh-CN" sz="1800" b="1" kern="100">
                          <a:effectLst/>
                        </a:rPr>
                        <a:t>高速设备</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rPr>
                        <a:t>键盘、鼠标</a:t>
                      </a:r>
                    </a:p>
                    <a:p>
                      <a:pPr algn="ctr">
                        <a:lnSpc>
                          <a:spcPct val="125000"/>
                        </a:lnSpc>
                        <a:spcAft>
                          <a:spcPts val="0"/>
                        </a:spcAft>
                      </a:pPr>
                      <a:r>
                        <a:rPr lang="zh-CN" sz="1800" b="1" kern="100">
                          <a:effectLst/>
                        </a:rPr>
                        <a:t>打印机</a:t>
                      </a:r>
                    </a:p>
                    <a:p>
                      <a:pPr algn="ctr">
                        <a:lnSpc>
                          <a:spcPct val="125000"/>
                        </a:lnSpc>
                        <a:spcAft>
                          <a:spcPts val="0"/>
                        </a:spcAft>
                      </a:pPr>
                      <a:r>
                        <a:rPr lang="zh-CN" sz="1800" b="1" kern="100">
                          <a:effectLst/>
                        </a:rPr>
                        <a:t>磁带机、磁盘机</a:t>
                      </a:r>
                      <a:endParaRPr lang="zh-CN" sz="1800" b="1"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42703501"/>
                  </a:ext>
                </a:extLst>
              </a:tr>
              <a:tr h="782669">
                <a:tc>
                  <a:txBody>
                    <a:bodyPr/>
                    <a:lstStyle/>
                    <a:p>
                      <a:pPr algn="ctr">
                        <a:lnSpc>
                          <a:spcPct val="125000"/>
                        </a:lnSpc>
                        <a:spcAft>
                          <a:spcPts val="0"/>
                        </a:spcAft>
                      </a:pPr>
                      <a:r>
                        <a:rPr lang="zh-CN" altLang="en-US" sz="1800" b="1" kern="100" dirty="0">
                          <a:effectLst/>
                        </a:rPr>
                        <a:t>管理方式</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dirty="0">
                          <a:effectLst/>
                        </a:rPr>
                        <a:t>共享设备</a:t>
                      </a:r>
                    </a:p>
                    <a:p>
                      <a:pPr algn="ctr">
                        <a:lnSpc>
                          <a:spcPct val="125000"/>
                        </a:lnSpc>
                        <a:spcAft>
                          <a:spcPts val="0"/>
                        </a:spcAft>
                      </a:pPr>
                      <a:r>
                        <a:rPr lang="zh-CN" sz="1800" b="1" kern="100" dirty="0">
                          <a:effectLst/>
                        </a:rPr>
                        <a:t>独占设备</a:t>
                      </a:r>
                      <a:endParaRPr lang="en-US" altLang="zh-CN" sz="1800" b="1" kern="100" dirty="0">
                        <a:effectLst/>
                      </a:endParaRPr>
                    </a:p>
                    <a:p>
                      <a:pPr algn="ctr">
                        <a:lnSpc>
                          <a:spcPct val="125000"/>
                        </a:lnSpc>
                        <a:spcAft>
                          <a:spcPts val="0"/>
                        </a:spcAft>
                      </a:pPr>
                      <a:r>
                        <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rPr>
                        <a:t>虚拟设备</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dirty="0">
                          <a:effectLst/>
                        </a:rPr>
                        <a:t>磁盘</a:t>
                      </a:r>
                    </a:p>
                    <a:p>
                      <a:pPr algn="ctr">
                        <a:lnSpc>
                          <a:spcPct val="125000"/>
                        </a:lnSpc>
                        <a:spcAft>
                          <a:spcPts val="0"/>
                        </a:spcAft>
                      </a:pPr>
                      <a:r>
                        <a:rPr lang="zh-CN" sz="1800" b="1" kern="100" dirty="0">
                          <a:effectLst/>
                        </a:rPr>
                        <a:t>打印机、键盘</a:t>
                      </a:r>
                      <a:endParaRPr lang="en-US" altLang="zh-CN" sz="1800" b="1" kern="100" dirty="0">
                        <a:effectLst/>
                      </a:endParaRPr>
                    </a:p>
                    <a:p>
                      <a:pPr algn="ctr">
                        <a:lnSpc>
                          <a:spcPct val="125000"/>
                        </a:lnSpc>
                        <a:spcAft>
                          <a:spcPts val="0"/>
                        </a:spcAft>
                      </a:pPr>
                      <a:r>
                        <a:rPr lang="zh-CN" altLang="en-US" sz="1800" b="1" kern="100" dirty="0">
                          <a:effectLst/>
                          <a:latin typeface="Calibri" panose="020F0502020204030204" pitchFamily="34" charset="0"/>
                          <a:ea typeface="宋体" panose="02010600030101010101" pitchFamily="2" charset="-122"/>
                          <a:cs typeface="Times New Roman" panose="02020603050405020304" pitchFamily="18" charset="0"/>
                        </a:rPr>
                        <a:t>虚拟盘</a:t>
                      </a:r>
                      <a:endParaRPr lang="zh-CN" sz="18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392229"/>
                  </a:ext>
                </a:extLst>
              </a:tr>
            </a:tbl>
          </a:graphicData>
        </a:graphic>
      </p:graphicFrame>
    </p:spTree>
    <p:extLst>
      <p:ext uri="{BB962C8B-B14F-4D97-AF65-F5344CB8AC3E}">
        <p14:creationId xmlns:p14="http://schemas.microsoft.com/office/powerpoint/2010/main" val="1327021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11438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缓冲技术</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26164" y="1524101"/>
            <a:ext cx="7360282" cy="524311"/>
          </a:xfrm>
          <a:prstGeom prst="rect">
            <a:avLst/>
          </a:prstGeom>
        </p:spPr>
        <p:txBody>
          <a:bodyPr wrap="square">
            <a:spAutoFit/>
          </a:bodyPr>
          <a:lstStyle/>
          <a:p>
            <a:pPr lvl="0" algn="just">
              <a:lnSpc>
                <a:spcPct val="125000"/>
              </a:lnSpc>
              <a:spcAft>
                <a:spcPts val="0"/>
              </a:spcAft>
            </a:pPr>
            <a:r>
              <a:rPr lang="en-US"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3</a:t>
            </a:r>
            <a:r>
              <a:rPr lang="zh-CN" altLang="en-US"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、缓冲池</a:t>
            </a:r>
            <a:endParaRPr lang="en-US" altLang="zh-CN" sz="2400" b="1" kern="100" dirty="0">
              <a:solidFill>
                <a:srgbClr val="002C6C"/>
              </a:solidFill>
              <a:latin typeface="华文楷体" panose="02010600040101010101" pitchFamily="2" charset="-122"/>
              <a:ea typeface="华文楷体" panose="02010600040101010101" pitchFamily="2" charset="-122"/>
              <a:cs typeface="宋体" panose="02010600030101010101" pitchFamily="2" charset="-122"/>
            </a:endParaRPr>
          </a:p>
        </p:txBody>
      </p:sp>
      <p:sp>
        <p:nvSpPr>
          <p:cNvPr id="7" name="矩形 6"/>
          <p:cNvSpPr/>
          <p:nvPr/>
        </p:nvSpPr>
        <p:spPr>
          <a:xfrm>
            <a:off x="638177" y="2048412"/>
            <a:ext cx="8037615" cy="2015936"/>
          </a:xfrm>
          <a:prstGeom prst="rect">
            <a:avLst/>
          </a:prstGeom>
        </p:spPr>
        <p:txBody>
          <a:bodyPr wrap="square">
            <a:spAutoFit/>
          </a:bodyPr>
          <a:lstStyle/>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在多缓冲的基础上，可以构建缓冲池。缓冲池中的缓冲区由操作系统统一进行管理和分配。系统会维护三个队列：</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）缓冲池中的空缓冲区链接形成一个空缓冲队列</a:t>
            </a:r>
            <a:r>
              <a:rPr lang="en-US" altLang="zh-CN" sz="2000" b="1" kern="100" dirty="0" err="1">
                <a:latin typeface="华文楷体" panose="02010600040101010101" pitchFamily="2" charset="-122"/>
                <a:ea typeface="华文楷体" panose="02010600040101010101" pitchFamily="2" charset="-122"/>
                <a:cs typeface="宋体" panose="02010600030101010101" pitchFamily="2" charset="-122"/>
              </a:rPr>
              <a:t>emq</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）装满输入数据的缓冲区链接成一个输入缓冲队列</a:t>
            </a:r>
            <a:r>
              <a:rPr lang="en-US" altLang="zh-CN" sz="2000" b="1" kern="100" dirty="0" err="1">
                <a:latin typeface="华文楷体" panose="02010600040101010101" pitchFamily="2" charset="-122"/>
                <a:ea typeface="华文楷体" panose="02010600040101010101" pitchFamily="2" charset="-122"/>
                <a:cs typeface="宋体" panose="02010600030101010101" pitchFamily="2" charset="-122"/>
              </a:rPr>
              <a:t>inq</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）装满输出数据的缓冲区链接成一个输出缓冲队列</a:t>
            </a:r>
            <a:r>
              <a:rPr lang="en-US" altLang="zh-CN" sz="2000" b="1" kern="100" dirty="0" err="1">
                <a:latin typeface="华文楷体" panose="02010600040101010101" pitchFamily="2" charset="-122"/>
                <a:ea typeface="华文楷体" panose="02010600040101010101" pitchFamily="2" charset="-122"/>
                <a:cs typeface="宋体" panose="02010600030101010101" pitchFamily="2" charset="-122"/>
              </a:rPr>
              <a:t>outq</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997904" y="4064348"/>
            <a:ext cx="6762037" cy="2615067"/>
          </a:xfrm>
          <a:prstGeom prst="rect">
            <a:avLst/>
          </a:prstGeom>
        </p:spPr>
      </p:pic>
    </p:spTree>
    <p:extLst>
      <p:ext uri="{BB962C8B-B14F-4D97-AF65-F5344CB8AC3E}">
        <p14:creationId xmlns:p14="http://schemas.microsoft.com/office/powerpoint/2010/main" val="97370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9.4  </a:t>
            </a:r>
            <a:r>
              <a:rPr lang="zh-CN" altLang="en-US" dirty="0">
                <a:latin typeface="华文楷体" panose="02010600040101010101" pitchFamily="2" charset="-122"/>
                <a:ea typeface="华文楷体" panose="02010600040101010101" pitchFamily="2" charset="-122"/>
              </a:rPr>
              <a:t>缓冲技术</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221477" y="1191130"/>
            <a:ext cx="2436123"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虚拟设备的实现</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869318" y="1748135"/>
            <a:ext cx="7563482" cy="707886"/>
          </a:xfrm>
          <a:prstGeom prst="rect">
            <a:avLst/>
          </a:prstGeom>
        </p:spPr>
        <p:txBody>
          <a:bodyPr wrap="square">
            <a:spAutoFit/>
          </a:bodyPr>
          <a:lstStyle/>
          <a:p>
            <a:r>
              <a:rPr lang="en-US" altLang="zh-CN" sz="2000" b="1" dirty="0">
                <a:solidFill>
                  <a:srgbClr val="333333"/>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solidFill>
                  <a:srgbClr val="333333"/>
                </a:solidFill>
                <a:latin typeface="华文楷体" panose="02010600040101010101" pitchFamily="2" charset="-122"/>
                <a:ea typeface="华文楷体" panose="02010600040101010101" pitchFamily="2" charset="-122"/>
                <a:cs typeface="Arial" panose="020B0604020202020204" pitchFamily="34" charset="0"/>
              </a:rPr>
              <a:t>通过</a:t>
            </a:r>
            <a:r>
              <a:rPr lang="en-US" altLang="zh-CN" sz="2000" b="1" dirty="0">
                <a:latin typeface="华文楷体" panose="02010600040101010101" pitchFamily="2" charset="-122"/>
                <a:ea typeface="华文楷体" panose="02010600040101010101" pitchFamily="2" charset="-122"/>
                <a:cs typeface="Arial" panose="020B0604020202020204" pitchFamily="34" charset="0"/>
              </a:rPr>
              <a:t>虚拟技术</a:t>
            </a:r>
            <a:r>
              <a:rPr lang="zh-CN" altLang="zh-CN" sz="2000" b="1" dirty="0">
                <a:solidFill>
                  <a:srgbClr val="333333"/>
                </a:solidFill>
                <a:latin typeface="华文楷体" panose="02010600040101010101" pitchFamily="2" charset="-122"/>
                <a:ea typeface="华文楷体" panose="02010600040101010101" pitchFamily="2" charset="-122"/>
                <a:cs typeface="Arial" panose="020B0604020202020204" pitchFamily="34" charset="0"/>
              </a:rPr>
              <a:t>将一台独占设备虚拟成多台逻辑设备，供多个用户进程同时使用， 通常把这种经过虚拟的设备称为虚拟设备</a:t>
            </a:r>
            <a:endParaRPr lang="zh-CN" altLang="en-US" sz="2000" b="1" dirty="0">
              <a:latin typeface="华文楷体" panose="02010600040101010101" pitchFamily="2" charset="-122"/>
              <a:ea typeface="华文楷体" panose="02010600040101010101" pitchFamily="2" charset="-122"/>
            </a:endParaRPr>
          </a:p>
        </p:txBody>
      </p:sp>
      <p:sp>
        <p:nvSpPr>
          <p:cNvPr id="9" name="矩形 8"/>
          <p:cNvSpPr/>
          <p:nvPr/>
        </p:nvSpPr>
        <p:spPr>
          <a:xfrm>
            <a:off x="412222" y="3034970"/>
            <a:ext cx="3042178" cy="1938992"/>
          </a:xfrm>
          <a:prstGeom prst="rect">
            <a:avLst/>
          </a:prstGeom>
        </p:spPr>
        <p:txBody>
          <a:bodyPr wrap="square">
            <a:spAutoFit/>
          </a:bodyPr>
          <a:lstStyle/>
          <a:p>
            <a:r>
              <a:rPr lang="en-US" altLang="zh-CN" sz="2000" b="1" dirty="0" err="1">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SPOOLing</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系统</a:t>
            </a:r>
            <a:r>
              <a:rPr lang="zh-CN" altLang="en-US"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是</a:t>
            </a:r>
            <a:r>
              <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Simultaneous Peripheral Operation On-Line </a:t>
            </a:r>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的缩写，通常称为</a:t>
            </a:r>
            <a:r>
              <a:rPr lang="en-US"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sz="2000" b="1" dirty="0">
                <a:solidFill>
                  <a:srgbClr val="003A8E"/>
                </a:solidFill>
                <a:latin typeface="华文楷体" panose="02010600040101010101" pitchFamily="2" charset="-122"/>
                <a:ea typeface="华文楷体" panose="02010600040101010101" pitchFamily="2" charset="-122"/>
                <a:cs typeface="Arial" panose="020B0604020202020204" pitchFamily="34" charset="0"/>
              </a:rPr>
              <a:t>假脱机</a:t>
            </a:r>
            <a:r>
              <a:rPr lang="zh-CN" altLang="zh-CN" sz="2000" b="1" dirty="0">
                <a:solidFill>
                  <a:srgbClr val="003A8E"/>
                </a:solidFill>
                <a:latin typeface="华文楷体" panose="02010600040101010101" pitchFamily="2" charset="-122"/>
                <a:ea typeface="华文楷体" panose="02010600040101010101" pitchFamily="2" charset="-122"/>
                <a:cs typeface="Arial" panose="020B0604020202020204" pitchFamily="34" charset="0"/>
              </a:rPr>
              <a:t>技术</a:t>
            </a:r>
            <a:r>
              <a:rPr lang="en-US" altLang="zh-CN" sz="2000" b="1" dirty="0">
                <a:solidFill>
                  <a:srgbClr val="003A8E"/>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sz="2000"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000" b="1" kern="0" dirty="0" err="1">
                <a:solidFill>
                  <a:srgbClr val="6C0000"/>
                </a:solidFill>
                <a:latin typeface="华文楷体" panose="02010600040101010101" pitchFamily="2" charset="-122"/>
                <a:ea typeface="华文楷体" panose="02010600040101010101" pitchFamily="2" charset="-122"/>
                <a:cs typeface="Arial" panose="020B0604020202020204" pitchFamily="34" charset="0"/>
              </a:rPr>
              <a:t>SPOOLing</a:t>
            </a:r>
            <a:r>
              <a:rPr lang="zh-CN" altLang="zh-CN"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技术是对脱机输入、输出系统的模拟</a:t>
            </a:r>
            <a:r>
              <a:rPr lang="zh-CN" altLang="en-US" sz="2000"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2"/>
          <a:stretch>
            <a:fillRect/>
          </a:stretch>
        </p:blipFill>
        <p:spPr>
          <a:xfrm>
            <a:off x="3657600" y="2681859"/>
            <a:ext cx="5470890" cy="2735446"/>
          </a:xfrm>
          <a:prstGeom prst="rect">
            <a:avLst/>
          </a:prstGeom>
        </p:spPr>
      </p:pic>
    </p:spTree>
    <p:extLst>
      <p:ext uri="{BB962C8B-B14F-4D97-AF65-F5344CB8AC3E}">
        <p14:creationId xmlns:p14="http://schemas.microsoft.com/office/powerpoint/2010/main" val="2354491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6C82A9D-1918-4D26-9A98-75B437EE8646}"/>
              </a:ext>
            </a:extLst>
          </p:cNvPr>
          <p:cNvSpPr>
            <a:spLocks noGrp="1"/>
          </p:cNvSpPr>
          <p:nvPr>
            <p:ph type="body" sz="quarter" idx="12"/>
          </p:nvPr>
        </p:nvSpPr>
        <p:spPr/>
        <p:txBody>
          <a:bodyPr/>
          <a:lstStyle/>
          <a:p>
            <a:r>
              <a:rPr lang="en-US" altLang="zh-CN" dirty="0" err="1"/>
              <a:t>SPOOLing</a:t>
            </a:r>
            <a:r>
              <a:rPr lang="zh-CN" altLang="en-US" dirty="0"/>
              <a:t>系统</a:t>
            </a:r>
          </a:p>
        </p:txBody>
      </p:sp>
      <p:sp>
        <p:nvSpPr>
          <p:cNvPr id="3" name="内容占位符 2">
            <a:extLst>
              <a:ext uri="{FF2B5EF4-FFF2-40B4-BE49-F238E27FC236}">
                <a16:creationId xmlns:a16="http://schemas.microsoft.com/office/drawing/2014/main" id="{31FCCCE9-492F-4A1A-A776-7C290F35C4FA}"/>
              </a:ext>
            </a:extLst>
          </p:cNvPr>
          <p:cNvSpPr>
            <a:spLocks noGrp="1"/>
          </p:cNvSpPr>
          <p:nvPr>
            <p:ph sz="quarter" idx="13"/>
          </p:nvPr>
        </p:nvSpPr>
        <p:spPr>
          <a:xfrm>
            <a:off x="638177" y="1304138"/>
            <a:ext cx="8005763" cy="4492655"/>
          </a:xfrm>
        </p:spPr>
        <p:txBody>
          <a:bodyPr>
            <a:normAutofit lnSpcReduction="10000"/>
          </a:bodyPr>
          <a:lstStyle/>
          <a:p>
            <a:r>
              <a:rPr lang="zh-CN" altLang="en-US" sz="2800" dirty="0"/>
              <a:t>在单道批处理时期，用脱机</a:t>
            </a:r>
            <a:r>
              <a:rPr lang="en-US" altLang="zh-CN" sz="2800" dirty="0"/>
              <a:t>I/O</a:t>
            </a:r>
            <a:r>
              <a:rPr lang="zh-CN" altLang="en-US" sz="2800" dirty="0"/>
              <a:t>可以提高</a:t>
            </a:r>
            <a:r>
              <a:rPr lang="en-US" altLang="zh-CN" sz="2800" dirty="0"/>
              <a:t>CPU</a:t>
            </a:r>
            <a:r>
              <a:rPr lang="zh-CN" altLang="en-US" sz="2800" dirty="0"/>
              <a:t>利用率。多道出现后可以利用一道程序来模拟脱机</a:t>
            </a:r>
            <a:r>
              <a:rPr lang="en-US" altLang="zh-CN" sz="2800" dirty="0"/>
              <a:t>I/O</a:t>
            </a:r>
            <a:r>
              <a:rPr lang="zh-CN" altLang="en-US" sz="2800" dirty="0"/>
              <a:t>中的卫星机，这样可实现在主机控制下的脱机</a:t>
            </a:r>
            <a:r>
              <a:rPr lang="en-US" altLang="zh-CN" sz="2800" dirty="0"/>
              <a:t>I/O</a:t>
            </a:r>
            <a:r>
              <a:rPr lang="zh-CN" altLang="en-US" sz="2800" dirty="0"/>
              <a:t>功能。</a:t>
            </a:r>
          </a:p>
          <a:p>
            <a:r>
              <a:rPr lang="zh-CN" altLang="en-US" sz="2800" dirty="0"/>
              <a:t>我们把这种在联机情况下实现的同时外围操作称为</a:t>
            </a:r>
            <a:r>
              <a:rPr lang="en-US" altLang="zh-CN" sz="2800" dirty="0" err="1">
                <a:solidFill>
                  <a:srgbClr val="3366FF"/>
                </a:solidFill>
              </a:rPr>
              <a:t>SPOOLing</a:t>
            </a:r>
            <a:r>
              <a:rPr lang="en-US" altLang="zh-CN" sz="2800" dirty="0"/>
              <a:t>，</a:t>
            </a:r>
            <a:r>
              <a:rPr lang="zh-CN" altLang="en-US" sz="2800" dirty="0"/>
              <a:t>也称为</a:t>
            </a:r>
            <a:r>
              <a:rPr lang="zh-CN" altLang="en-US" sz="2800" dirty="0">
                <a:solidFill>
                  <a:srgbClr val="3366FF"/>
                </a:solidFill>
              </a:rPr>
              <a:t>假脱机操作</a:t>
            </a:r>
            <a:r>
              <a:rPr lang="zh-CN" altLang="en-US" sz="2800" dirty="0"/>
              <a:t>。</a:t>
            </a:r>
            <a:endParaRPr lang="en-US" altLang="zh-CN" sz="2800" dirty="0"/>
          </a:p>
          <a:p>
            <a:endParaRPr lang="en-US" altLang="zh-CN" sz="2800" dirty="0"/>
          </a:p>
          <a:p>
            <a:r>
              <a:rPr lang="en-US" altLang="zh-CN" dirty="0" err="1"/>
              <a:t>SPOOLing</a:t>
            </a:r>
            <a:r>
              <a:rPr lang="zh-CN" altLang="en-US" dirty="0"/>
              <a:t>系统的组成 </a:t>
            </a:r>
            <a:endParaRPr lang="en-US" altLang="zh-CN" dirty="0"/>
          </a:p>
          <a:p>
            <a:pPr lvl="1"/>
            <a:r>
              <a:rPr lang="zh-CN" altLang="en-US" sz="3200" dirty="0"/>
              <a:t>输入井和输出井</a:t>
            </a:r>
          </a:p>
          <a:p>
            <a:pPr lvl="1"/>
            <a:r>
              <a:rPr lang="zh-CN" altLang="en-US" sz="3200" dirty="0"/>
              <a:t>输入缓冲区和输出缓冲区</a:t>
            </a:r>
          </a:p>
          <a:p>
            <a:pPr lvl="1"/>
            <a:r>
              <a:rPr lang="zh-CN" altLang="en-US" sz="3200" dirty="0"/>
              <a:t>输入进程和输出进程</a:t>
            </a:r>
          </a:p>
          <a:p>
            <a:endParaRPr lang="zh-CN" altLang="en-US" dirty="0"/>
          </a:p>
        </p:txBody>
      </p:sp>
    </p:spTree>
    <p:extLst>
      <p:ext uri="{BB962C8B-B14F-4D97-AF65-F5344CB8AC3E}">
        <p14:creationId xmlns:p14="http://schemas.microsoft.com/office/powerpoint/2010/main" val="3821615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9312721C-613C-4CAE-A9BE-C2982D556D43}"/>
              </a:ext>
            </a:extLst>
          </p:cNvPr>
          <p:cNvSpPr>
            <a:spLocks noGrp="1" noChangeArrowheads="1"/>
          </p:cNvSpPr>
          <p:nvPr>
            <p:ph type="title"/>
          </p:nvPr>
        </p:nvSpPr>
        <p:spPr/>
        <p:txBody>
          <a:bodyPr/>
          <a:lstStyle/>
          <a:p>
            <a:r>
              <a:rPr lang="en-US" altLang="zh-CN"/>
              <a:t>SPOOLing</a:t>
            </a:r>
            <a:r>
              <a:rPr lang="zh-CN" altLang="en-US"/>
              <a:t>系统的特点</a:t>
            </a:r>
          </a:p>
        </p:txBody>
      </p:sp>
      <p:sp>
        <p:nvSpPr>
          <p:cNvPr id="223235" name="Rectangle 3" descr="Rectangle: Click to edit Master text styles&#10;Second level&#10;Third level&#10;Fourth level&#10;Fifth level">
            <a:extLst>
              <a:ext uri="{FF2B5EF4-FFF2-40B4-BE49-F238E27FC236}">
                <a16:creationId xmlns:a16="http://schemas.microsoft.com/office/drawing/2014/main" id="{3930246C-4C26-424F-9872-C6495B5DB606}"/>
              </a:ext>
            </a:extLst>
          </p:cNvPr>
          <p:cNvSpPr>
            <a:spLocks noGrp="1" noChangeArrowheads="1"/>
          </p:cNvSpPr>
          <p:nvPr>
            <p:ph type="body" idx="1"/>
          </p:nvPr>
        </p:nvSpPr>
        <p:spPr/>
        <p:txBody>
          <a:bodyPr/>
          <a:lstStyle/>
          <a:p>
            <a:pPr>
              <a:buFont typeface="Wingdings" panose="05000000000000000000" pitchFamily="2" charset="2"/>
              <a:buNone/>
            </a:pPr>
            <a:r>
              <a:rPr lang="zh-CN" altLang="en-US" b="1"/>
              <a:t>1、提高了</a:t>
            </a:r>
            <a:r>
              <a:rPr lang="en-US" altLang="zh-CN" b="1"/>
              <a:t>I/O</a:t>
            </a:r>
            <a:r>
              <a:rPr lang="zh-CN" altLang="en-US" b="1"/>
              <a:t>速度</a:t>
            </a:r>
          </a:p>
          <a:p>
            <a:pPr>
              <a:buFont typeface="Wingdings" panose="05000000000000000000" pitchFamily="2" charset="2"/>
              <a:buNone/>
            </a:pPr>
            <a:r>
              <a:rPr lang="zh-CN" altLang="en-US" b="1"/>
              <a:t>2、将独占设备改造为共享设备</a:t>
            </a:r>
          </a:p>
          <a:p>
            <a:pPr>
              <a:buFont typeface="Wingdings" panose="05000000000000000000" pitchFamily="2" charset="2"/>
              <a:buNone/>
            </a:pPr>
            <a:r>
              <a:rPr lang="zh-CN" altLang="en-US" b="1"/>
              <a:t>3、实现了虚拟设备功能</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ext Box 2">
            <a:extLst>
              <a:ext uri="{FF2B5EF4-FFF2-40B4-BE49-F238E27FC236}">
                <a16:creationId xmlns:a16="http://schemas.microsoft.com/office/drawing/2014/main" id="{8B7C7EAD-A687-4DE8-BA3E-C606992CD868}"/>
              </a:ext>
            </a:extLst>
          </p:cNvPr>
          <p:cNvSpPr txBox="1">
            <a:spLocks noChangeArrowheads="1"/>
          </p:cNvSpPr>
          <p:nvPr/>
        </p:nvSpPr>
        <p:spPr bwMode="auto">
          <a:xfrm>
            <a:off x="1127125" y="955675"/>
            <a:ext cx="179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共享打印机 </a:t>
            </a:r>
          </a:p>
        </p:txBody>
      </p:sp>
      <p:sp>
        <p:nvSpPr>
          <p:cNvPr id="329731" name="Text Box 3">
            <a:extLst>
              <a:ext uri="{FF2B5EF4-FFF2-40B4-BE49-F238E27FC236}">
                <a16:creationId xmlns:a16="http://schemas.microsoft.com/office/drawing/2014/main" id="{29A00DAE-1DEA-4E8E-85EF-C21E71F46ADE}"/>
              </a:ext>
            </a:extLst>
          </p:cNvPr>
          <p:cNvSpPr txBox="1">
            <a:spLocks noChangeArrowheads="1"/>
          </p:cNvSpPr>
          <p:nvPr/>
        </p:nvSpPr>
        <p:spPr bwMode="auto">
          <a:xfrm>
            <a:off x="457200" y="1752600"/>
            <a:ext cx="82296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60000"/>
              </a:lnSpc>
              <a:spcBef>
                <a:spcPct val="50000"/>
              </a:spcBef>
            </a:pPr>
            <a:r>
              <a:rPr lang="zh-CN" altLang="en-US">
                <a:latin typeface="Times New Roman" panose="02020603050405020304" pitchFamily="18" charset="0"/>
              </a:rPr>
              <a:t>当用户进程请求打印输出时， </a:t>
            </a:r>
            <a:r>
              <a:rPr lang="en-US" altLang="zh-CN">
                <a:latin typeface="Times New Roman" panose="02020603050405020304" pitchFamily="18" charset="0"/>
              </a:rPr>
              <a:t>SPOOLing</a:t>
            </a:r>
            <a:r>
              <a:rPr lang="zh-CN" altLang="en-US">
                <a:latin typeface="Times New Roman" panose="02020603050405020304" pitchFamily="18" charset="0"/>
              </a:rPr>
              <a:t>系统同意为它打印输出， 但并不真正立即把打印机分配给该用户进程， 而只为它做两件事：</a:t>
            </a:r>
          </a:p>
          <a:p>
            <a:pPr algn="just">
              <a:lnSpc>
                <a:spcPct val="160000"/>
              </a:lnSpc>
              <a:spcBef>
                <a:spcPct val="50000"/>
              </a:spcBef>
            </a:pPr>
            <a:r>
              <a:rPr lang="zh-CN" altLang="en-US">
                <a:latin typeface="Times New Roman" panose="02020603050405020304" pitchFamily="18" charset="0"/>
              </a:rPr>
              <a:t> ① 由输出进程在输出井中为之申请一个空闲磁盘块区， 并将要打印的数据送入其中； </a:t>
            </a:r>
          </a:p>
          <a:p>
            <a:pPr algn="just">
              <a:lnSpc>
                <a:spcPct val="160000"/>
              </a:lnSpc>
              <a:spcBef>
                <a:spcPct val="50000"/>
              </a:spcBef>
            </a:pPr>
            <a:r>
              <a:rPr lang="zh-CN" altLang="en-US">
                <a:latin typeface="Times New Roman" panose="02020603050405020304" pitchFamily="18" charset="0"/>
              </a:rPr>
              <a:t>② 输出进程为用户进程申请一张空白的用户请求打印表，并将用户的打印要求填入其中， 再将该表挂到请求打印队列上。 </a:t>
            </a:r>
          </a:p>
        </p:txBody>
      </p: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150304" y="1191130"/>
            <a:ext cx="2436123"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设备分配的原则</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8177" y="1832584"/>
            <a:ext cx="7930090" cy="553998"/>
          </a:xfrm>
          <a:prstGeom prst="rect">
            <a:avLst/>
          </a:prstGeom>
        </p:spPr>
        <p:txBody>
          <a:bodyPr wrap="square">
            <a:spAutoFit/>
          </a:bodyPr>
          <a:lstStyle/>
          <a:p>
            <a:pPr indent="266700"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设计设配分配策略中，需要考虑许多如下一些相关因素：</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矩形 6"/>
          <p:cNvSpPr/>
          <p:nvPr/>
        </p:nvSpPr>
        <p:spPr>
          <a:xfrm>
            <a:off x="997903" y="2580592"/>
            <a:ext cx="7959829" cy="3323987"/>
          </a:xfrm>
          <a:prstGeom prst="rect">
            <a:avLst/>
          </a:prstGeom>
        </p:spPr>
        <p:txBody>
          <a:bodyPr wrap="square">
            <a:spAutoFit/>
          </a:bodyPr>
          <a:lstStyle/>
          <a:p>
            <a:pPr indent="26670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．设备的固有属性</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2.   </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系统采用的分配算法</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3.   </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设备分配的安全性</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pPr lvl="0" algn="just">
              <a:lnSpc>
                <a:spcPct val="125000"/>
              </a:lnSpc>
              <a:spcAft>
                <a:spcPts val="0"/>
              </a:spcAft>
            </a:pP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4.    </a:t>
            </a:r>
            <a:r>
              <a:rPr lang="zh-CN"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设备的无关性</a:t>
            </a:r>
            <a:r>
              <a:rPr lang="en-US" altLang="zh-CN" sz="2400"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sz="2400"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900568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150304" y="1191130"/>
            <a:ext cx="3387829" cy="447444"/>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设备分配相关的技术</a:t>
            </a:r>
          </a:p>
        </p:txBody>
      </p:sp>
      <p:sp>
        <p:nvSpPr>
          <p:cNvPr id="4" name="矩形 3"/>
          <p:cNvSpPr/>
          <p:nvPr/>
        </p:nvSpPr>
        <p:spPr>
          <a:xfrm>
            <a:off x="869318" y="124443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632221" y="1932942"/>
            <a:ext cx="8325512" cy="3862596"/>
          </a:xfrm>
          <a:prstGeom prst="rect">
            <a:avLst/>
          </a:prstGeom>
        </p:spPr>
        <p:txBody>
          <a:bodyPr wrap="square">
            <a:spAutoFit/>
          </a:bodyPr>
          <a:lstStyle/>
          <a:p>
            <a:pPr indent="266700" algn="just">
              <a:lnSpc>
                <a:spcPct val="125000"/>
              </a:lnSpc>
              <a:spcAft>
                <a:spcPts val="0"/>
              </a:spcAft>
            </a:pPr>
            <a:r>
              <a:rPr lang="en-US"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）独占设备——静态分配</a:t>
            </a:r>
            <a:endParaRPr lang="zh-CN" altLang="zh-CN" sz="20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即在一个应用程序执行前，为它分配所需使用的这类设备；当应</a:t>
            </a: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p>
          <a:p>
            <a:pPr indent="266700"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用程序处理完毕撤离时，收回分配给它的这类设备。静态分配技</a:t>
            </a:r>
            <a:endPar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kern="100"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术是由设备的物理性质来决定的。</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algn="just">
              <a:lnSpc>
                <a:spcPct val="125000"/>
              </a:lnSpc>
              <a:spcAft>
                <a:spcPts val="0"/>
              </a:spcAft>
            </a:pPr>
            <a:r>
              <a:rPr lang="en-US"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     2</a:t>
            </a:r>
            <a:r>
              <a:rPr lang="zh-CN"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）共享设备——动态分配</a:t>
            </a:r>
            <a:endParaRPr lang="zh-CN" altLang="zh-CN" sz="20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对共享设备采用动态分配的方式，即在进程运行的过程中进行的</a:t>
            </a:r>
            <a:r>
              <a:rPr lang="zh-CN" altLang="en-US" sz="2000" b="1" kern="100" dirty="0">
                <a:latin typeface="华文楷体" panose="02010600040101010101" pitchFamily="2" charset="-122"/>
                <a:ea typeface="华文楷体" panose="02010600040101010101" pitchFamily="2" charset="-122"/>
                <a:cs typeface="宋体" panose="02010600030101010101" pitchFamily="2" charset="-122"/>
              </a:rPr>
              <a:t>。</a:t>
            </a:r>
            <a:endParaRPr lang="en-US" altLang="zh-CN" sz="20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当进程需要使用设备时，通过系统调用命令向系统提出设备请求，</a:t>
            </a:r>
            <a:endParaRPr lang="en-US" altLang="zh-CN" sz="20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系统按一定的分配策略给进程分配所需设备，一旦使用完毕立即释放。</a:t>
            </a:r>
            <a:endParaRPr lang="en-US" altLang="zh-CN" sz="20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 3</a:t>
            </a:r>
            <a:r>
              <a:rPr lang="zh-CN" altLang="zh-CN" sz="2000" b="1" kern="100" dirty="0">
                <a:solidFill>
                  <a:srgbClr val="003A8E"/>
                </a:solidFill>
                <a:latin typeface="华文楷体" panose="02010600040101010101" pitchFamily="2" charset="-122"/>
                <a:ea typeface="华文楷体" panose="02010600040101010101" pitchFamily="2" charset="-122"/>
                <a:cs typeface="宋体" panose="02010600030101010101" pitchFamily="2" charset="-122"/>
              </a:rPr>
              <a:t>）虚拟设备——虚拟分配</a:t>
            </a:r>
            <a:endParaRPr lang="zh-CN" altLang="zh-CN" sz="2000" b="1" kern="100"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sz="2000" b="1"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dirty="0">
                <a:latin typeface="华文楷体" panose="02010600040101010101" pitchFamily="2" charset="-122"/>
                <a:ea typeface="华文楷体" panose="02010600040101010101" pitchFamily="2" charset="-122"/>
                <a:cs typeface="宋体" panose="02010600030101010101" pitchFamily="2" charset="-122"/>
              </a:rPr>
              <a:t>虚拟分配是指利用虚拟技术将独占设备虚拟成共享设备。</a:t>
            </a:r>
            <a:r>
              <a:rPr lang="en-US" altLang="zh-CN" sz="2000" b="1" dirty="0">
                <a:latin typeface="华文楷体" panose="02010600040101010101" pitchFamily="2" charset="-122"/>
                <a:ea typeface="华文楷体" panose="02010600040101010101" pitchFamily="2" charset="-122"/>
                <a:cs typeface="宋体" panose="02010600030101010101" pitchFamily="2" charset="-122"/>
              </a:rPr>
              <a:t> </a:t>
            </a:r>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43131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94704" y="1102446"/>
            <a:ext cx="3963563" cy="447444"/>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设备分配相关的数据结构</a:t>
            </a:r>
          </a:p>
        </p:txBody>
      </p:sp>
      <p:sp>
        <p:nvSpPr>
          <p:cNvPr id="4" name="矩形 3"/>
          <p:cNvSpPr/>
          <p:nvPr/>
        </p:nvSpPr>
        <p:spPr>
          <a:xfrm>
            <a:off x="528802" y="118723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367243" y="1550341"/>
            <a:ext cx="8505823" cy="5126660"/>
          </a:xfrm>
          <a:prstGeom prst="rect">
            <a:avLst/>
          </a:prstGeom>
        </p:spPr>
        <p:txBody>
          <a:bodyPr wrap="square">
            <a:spAutoFit/>
          </a:bodyPr>
          <a:lstStyle/>
          <a:p>
            <a:pPr>
              <a:lnSpc>
                <a:spcPct val="150000"/>
              </a:lnSpc>
            </a:pPr>
            <a:r>
              <a:rPr lang="en-US" altLang="zh-CN" sz="2000" b="1" dirty="0">
                <a:solidFill>
                  <a:srgbClr val="003A8E"/>
                </a:solidFill>
                <a:latin typeface="华文楷体" panose="02010600040101010101" pitchFamily="2" charset="-122"/>
                <a:ea typeface="华文楷体" panose="02010600040101010101" pitchFamily="2" charset="-122"/>
              </a:rPr>
              <a:t> 1</a:t>
            </a:r>
            <a:r>
              <a:rPr lang="zh-CN"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）设备控制表</a:t>
            </a:r>
            <a:r>
              <a:rPr lang="en-US" altLang="zh-CN" sz="2000" b="1" dirty="0">
                <a:solidFill>
                  <a:srgbClr val="003A8E"/>
                </a:solidFill>
                <a:latin typeface="华文楷体" panose="02010600040101010101" pitchFamily="2" charset="-122"/>
                <a:ea typeface="华文楷体" panose="02010600040101010101" pitchFamily="2" charset="-122"/>
              </a:rPr>
              <a:t>DCT</a:t>
            </a:r>
            <a:endParaRPr lang="en-US"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系统为每个设备配置一张设备控制表，用于记录本设备的情况，如设备类型，设备标识号、设备状态。设备队列、控制器表。</a:t>
            </a:r>
            <a:br>
              <a:rPr lang="en-US" altLang="zh-CN" sz="2000" b="1" dirty="0">
                <a:solidFill>
                  <a:srgbClr val="333333"/>
                </a:solidFill>
                <a:latin typeface="华文楷体" panose="02010600040101010101" pitchFamily="2" charset="-122"/>
                <a:ea typeface="华文楷体" panose="02010600040101010101" pitchFamily="2" charset="-122"/>
              </a:rPr>
            </a:br>
            <a:r>
              <a:rPr lang="en-US" altLang="zh-CN" sz="2000" b="1" dirty="0">
                <a:solidFill>
                  <a:srgbClr val="333333"/>
                </a:solidFill>
                <a:latin typeface="华文楷体" panose="02010600040101010101" pitchFamily="2" charset="-122"/>
                <a:ea typeface="华文楷体" panose="02010600040101010101" pitchFamily="2" charset="-122"/>
              </a:rPr>
              <a:t> </a:t>
            </a:r>
            <a:r>
              <a:rPr lang="en-US"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2</a:t>
            </a:r>
            <a:r>
              <a:rPr lang="zh-CN"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a:t>
            </a:r>
            <a:r>
              <a:rPr lang="zh-CN"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控制器控制表</a:t>
            </a:r>
            <a:r>
              <a:rPr lang="en-US" altLang="zh-CN" sz="2000" b="1" dirty="0">
                <a:solidFill>
                  <a:srgbClr val="003A8E"/>
                </a:solidFill>
                <a:latin typeface="华文楷体" panose="02010600040101010101" pitchFamily="2" charset="-122"/>
                <a:ea typeface="华文楷体" panose="02010600040101010101" pitchFamily="2" charset="-122"/>
              </a:rPr>
              <a:t>COCT</a:t>
            </a:r>
            <a:endParaRPr lang="en-US"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系统为每个控制器设备一张用于记录本控制器情况的控制器控制表。</a:t>
            </a:r>
            <a:br>
              <a:rPr lang="en-US" altLang="zh-CN" sz="2000" b="1" dirty="0">
                <a:solidFill>
                  <a:srgbClr val="333333"/>
                </a:solidFill>
                <a:latin typeface="华文楷体" panose="02010600040101010101" pitchFamily="2" charset="-122"/>
                <a:ea typeface="华文楷体" panose="02010600040101010101" pitchFamily="2" charset="-122"/>
              </a:rPr>
            </a:br>
            <a:r>
              <a:rPr lang="en-US"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3</a:t>
            </a:r>
            <a:r>
              <a:rPr lang="zh-CN" altLang="zh-CN" sz="2000" b="1" dirty="0">
                <a:solidFill>
                  <a:srgbClr val="003A8E"/>
                </a:solidFill>
                <a:latin typeface="华文楷体" panose="02010600040101010101" pitchFamily="2" charset="-122"/>
                <a:ea typeface="华文楷体" panose="02010600040101010101" pitchFamily="2" charset="-122"/>
                <a:cs typeface="MS Gothic" panose="020B0609070205080204" pitchFamily="49" charset="-128"/>
              </a:rPr>
              <a:t>）</a:t>
            </a:r>
            <a:r>
              <a:rPr lang="zh-CN"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rPr>
              <a:t>系统设备表</a:t>
            </a:r>
            <a:r>
              <a:rPr lang="en-US" altLang="zh-CN" sz="2000" b="1" dirty="0">
                <a:solidFill>
                  <a:srgbClr val="003A8E"/>
                </a:solidFill>
                <a:latin typeface="华文楷体" panose="02010600040101010101" pitchFamily="2" charset="-122"/>
                <a:ea typeface="华文楷体" panose="02010600040101010101" pitchFamily="2" charset="-122"/>
              </a:rPr>
              <a:t> SDT</a:t>
            </a:r>
            <a:endParaRPr lang="en-US" altLang="zh-CN" sz="2000" b="1" dirty="0">
              <a:solidFill>
                <a:srgbClr val="003A8E"/>
              </a:solidFill>
              <a:latin typeface="华文楷体" panose="02010600040101010101" pitchFamily="2" charset="-122"/>
              <a:ea typeface="华文楷体" panose="02010600040101010101" pitchFamily="2" charset="-122"/>
              <a:cs typeface="Times New Roman" panose="02020603050405020304" pitchFamily="18" charset="0"/>
            </a:endParaRPr>
          </a:p>
          <a:p>
            <a:pPr>
              <a:lnSpc>
                <a:spcPct val="150000"/>
              </a:lnSpc>
            </a:pP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记录系统中全部设备的情况，每个设备占一个表目，包括设备类型、设备标识符、设备控制表，设备驱动程序入口等。在配有通道，控制器系统的设备管理中，还要有通道控制表、</a:t>
            </a:r>
            <a:r>
              <a:rPr lang="en-US" altLang="zh-CN" sz="2000" b="1" dirty="0">
                <a:solidFill>
                  <a:srgbClr val="333333"/>
                </a:solidFill>
                <a:latin typeface="华文楷体" panose="02010600040101010101" pitchFamily="2" charset="-122"/>
                <a:ea typeface="华文楷体" panose="02010600040101010101" pitchFamily="2" charset="-122"/>
              </a:rPr>
              <a:t>CHCT</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，用来记录通道的特性、状态及其他管理信息。</a:t>
            </a:r>
            <a:br>
              <a:rPr lang="en-US" altLang="zh-CN" sz="2000" b="1" dirty="0">
                <a:solidFill>
                  <a:srgbClr val="333333"/>
                </a:solidFill>
                <a:latin typeface="华文楷体" panose="02010600040101010101" pitchFamily="2" charset="-122"/>
                <a:ea typeface="华文楷体" panose="02010600040101010101" pitchFamily="2" charset="-122"/>
              </a:rPr>
            </a:br>
            <a:endParaRPr lang="zh-CN" altLang="en-US" sz="2000"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90064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9.5  </a:t>
            </a:r>
            <a:r>
              <a:rPr lang="zh-CN" altLang="en-US" dirty="0">
                <a:latin typeface="华文楷体" panose="02010600040101010101" pitchFamily="2" charset="-122"/>
                <a:ea typeface="华文楷体" panose="02010600040101010101" pitchFamily="2" charset="-122"/>
              </a:rPr>
              <a:t>设备的分配</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94704" y="1102446"/>
            <a:ext cx="3963563" cy="447444"/>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设备分配过程</a:t>
            </a:r>
          </a:p>
        </p:txBody>
      </p:sp>
      <p:sp>
        <p:nvSpPr>
          <p:cNvPr id="4" name="矩形 3"/>
          <p:cNvSpPr/>
          <p:nvPr/>
        </p:nvSpPr>
        <p:spPr>
          <a:xfrm>
            <a:off x="528802" y="118723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528801" y="1778451"/>
            <a:ext cx="2485331" cy="2862322"/>
          </a:xfrm>
          <a:prstGeom prst="rect">
            <a:avLst/>
          </a:prstGeom>
        </p:spPr>
        <p:txBody>
          <a:bodyPr wrap="square">
            <a:spAutoFit/>
          </a:bodyPr>
          <a:lstStyle/>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．分配设备</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en-US" altLang="zh-CN" sz="24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．分配控制器</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en-US" altLang="zh-CN" sz="2400" b="1" kern="100" dirty="0">
              <a:latin typeface="华文楷体" panose="02010600040101010101" pitchFamily="2" charset="-122"/>
              <a:ea typeface="华文楷体" panose="02010600040101010101" pitchFamily="2" charset="-122"/>
              <a:cs typeface="宋体" panose="02010600030101010101" pitchFamily="2" charset="-122"/>
            </a:endParaRPr>
          </a:p>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．分配通道</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endParaRPr lang="zh-CN" altLang="zh-CN" sz="2400" b="1" kern="100" dirty="0">
              <a:latin typeface="华文楷体" panose="02010600040101010101" pitchFamily="2" charset="-122"/>
              <a:ea typeface="华文楷体" panose="02010600040101010101" pitchFamily="2" charset="-122"/>
              <a:cs typeface="宋体" panose="02010600030101010101" pitchFamily="2" charset="-122"/>
            </a:endParaRPr>
          </a:p>
        </p:txBody>
      </p:sp>
      <p:pic>
        <p:nvPicPr>
          <p:cNvPr id="7" name="图片 6"/>
          <p:cNvPicPr>
            <a:picLocks noChangeAspect="1"/>
          </p:cNvPicPr>
          <p:nvPr/>
        </p:nvPicPr>
        <p:blipFill>
          <a:blip r:embed="rId2"/>
          <a:stretch>
            <a:fillRect/>
          </a:stretch>
        </p:blipFill>
        <p:spPr>
          <a:xfrm>
            <a:off x="2482095" y="524934"/>
            <a:ext cx="6431536" cy="6211078"/>
          </a:xfrm>
          <a:prstGeom prst="rect">
            <a:avLst/>
          </a:prstGeom>
        </p:spPr>
      </p:pic>
    </p:spTree>
    <p:extLst>
      <p:ext uri="{BB962C8B-B14F-4D97-AF65-F5344CB8AC3E}">
        <p14:creationId xmlns:p14="http://schemas.microsoft.com/office/powerpoint/2010/main" val="244828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I/O</a:t>
            </a:r>
            <a:r>
              <a:rPr lang="zh-CN" altLang="zh-CN" sz="2400" dirty="0">
                <a:solidFill>
                  <a:srgbClr val="6C0000"/>
                </a:solidFill>
                <a:latin typeface="华文楷体" panose="02010600040101010101" pitchFamily="2" charset="-122"/>
                <a:ea typeface="华文楷体" panose="02010600040101010101" pitchFamily="2" charset="-122"/>
              </a:rPr>
              <a:t>软件</a:t>
            </a:r>
            <a:r>
              <a:rPr lang="zh-CN" altLang="en-US" sz="2400" dirty="0">
                <a:solidFill>
                  <a:srgbClr val="6C0000"/>
                </a:solidFill>
                <a:latin typeface="华文楷体" panose="02010600040101010101" pitchFamily="2" charset="-122"/>
                <a:ea typeface="华文楷体" panose="02010600040101010101" pitchFamily="2" charset="-122"/>
              </a:rPr>
              <a:t>设计的原则</a:t>
            </a: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74637" y="1398053"/>
            <a:ext cx="8375703" cy="4862870"/>
          </a:xfrm>
          <a:prstGeom prst="rect">
            <a:avLst/>
          </a:prstGeom>
        </p:spPr>
        <p:txBody>
          <a:bodyPr wrap="square">
            <a:spAutoFit/>
          </a:bodyPr>
          <a:lstStyle/>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lnSpc>
                <a:spcPct val="125000"/>
              </a:lnSpc>
              <a:spcAft>
                <a:spcPts val="0"/>
              </a:spcAft>
              <a:buFont typeface="Wingdings" panose="05000000000000000000" pitchFamily="2" charset="2"/>
              <a:buChar char="u"/>
            </a:pPr>
            <a:r>
              <a:rPr lang="zh-CN" altLang="zh-CN" sz="2400" b="1" kern="10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效率</a:t>
            </a:r>
            <a:endParaRPr lang="zh-CN" altLang="zh-CN" sz="2400"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在大多数系统中，</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操作是系统的瓶颈。与内存和</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CPU</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相比较，外设的速度较低，为了解决这个瓶颈问题，其中一种方法就是想办法提高</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CPU</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与外设的并行执行的能力。在我们设计</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软件时，“效率”是我们需要重点考虑的的原则，比如各种缓冲技术就是为了提升“效率”的优化手段。</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lvl="0" indent="-285750" algn="just">
              <a:lnSpc>
                <a:spcPct val="125000"/>
              </a:lnSpc>
              <a:spcAft>
                <a:spcPts val="0"/>
              </a:spcAft>
              <a:buFont typeface="Wingdings" panose="05000000000000000000" pitchFamily="2" charset="2"/>
              <a:buChar char="u"/>
            </a:pPr>
            <a:r>
              <a:rPr lang="zh-CN" altLang="zh-CN" sz="2400" b="1" kern="100" dirty="0">
                <a:solidFill>
                  <a:srgbClr val="00449A"/>
                </a:solidFill>
                <a:latin typeface="华文楷体" panose="02010600040101010101" pitchFamily="2" charset="-122"/>
                <a:ea typeface="华文楷体" panose="02010600040101010101" pitchFamily="2" charset="-122"/>
                <a:cs typeface="宋体" panose="02010600030101010101" pitchFamily="2" charset="-122"/>
              </a:rPr>
              <a:t>通用性</a:t>
            </a:r>
            <a:endParaRPr lang="zh-CN" altLang="zh-CN" sz="2400" b="1" kern="100" dirty="0">
              <a:solidFill>
                <a:srgbClr val="00449A"/>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为了最大限度地避免错误，我们希望能够使用统一的方式来管理所有的设备。目前我们常用的方法是用一种层次化的的、模块化的方法设计</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相关的软件。这种方法隐藏了大部分</a:t>
            </a:r>
            <a:r>
              <a:rPr lang="en-US" altLang="zh-CN" sz="20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100" dirty="0">
                <a:latin typeface="华文楷体" panose="02010600040101010101" pitchFamily="2" charset="-122"/>
                <a:ea typeface="华文楷体" panose="02010600040101010101" pitchFamily="2" charset="-122"/>
                <a:cs typeface="宋体" panose="02010600030101010101" pitchFamily="2" charset="-122"/>
              </a:rPr>
              <a:t>设备底层中的细节。提供给上层用户统一的结构，如采用相同的读写、打开、关闭等来操作设备。</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9" name="图片 28"/>
          <p:cNvPicPr>
            <a:picLocks noChangeAspect="1"/>
          </p:cNvPicPr>
          <p:nvPr/>
        </p:nvPicPr>
        <p:blipFill>
          <a:blip r:embed="rId2"/>
          <a:stretch>
            <a:fillRect/>
          </a:stretch>
        </p:blipFill>
        <p:spPr>
          <a:xfrm>
            <a:off x="3014131" y="1845497"/>
            <a:ext cx="5475933" cy="3850265"/>
          </a:xfrm>
          <a:prstGeom prst="rect">
            <a:avLst/>
          </a:prstGeom>
        </p:spPr>
      </p:pic>
    </p:spTree>
    <p:extLst>
      <p:ext uri="{BB962C8B-B14F-4D97-AF65-F5344CB8AC3E}">
        <p14:creationId xmlns:p14="http://schemas.microsoft.com/office/powerpoint/2010/main" val="199533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p>
        </p:txBody>
      </p:sp>
      <p:sp>
        <p:nvSpPr>
          <p:cNvPr id="3" name="内容占位符 2"/>
          <p:cNvSpPr>
            <a:spLocks noGrp="1"/>
          </p:cNvSpPr>
          <p:nvPr>
            <p:ph sz="quarter" idx="13"/>
          </p:nvPr>
        </p:nvSpPr>
        <p:spPr>
          <a:xfrm>
            <a:off x="638178" y="1321343"/>
            <a:ext cx="3916890" cy="406815"/>
          </a:xfrm>
        </p:spPr>
        <p:txBody>
          <a:bodyPr>
            <a:normAutofit/>
          </a:bodyPr>
          <a:lstStyle/>
          <a:p>
            <a:r>
              <a:rPr lang="zh-CN" altLang="zh-CN" sz="2000" dirty="0">
                <a:solidFill>
                  <a:srgbClr val="6C0000"/>
                </a:solidFill>
                <a:latin typeface="华文楷体" panose="02010600040101010101" pitchFamily="2" charset="-122"/>
                <a:ea typeface="华文楷体" panose="02010600040101010101" pitchFamily="2" charset="-122"/>
              </a:rPr>
              <a:t>设备控制器的结构</a:t>
            </a:r>
          </a:p>
          <a:p>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465643" y="135045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 name="组合 6"/>
          <p:cNvGrpSpPr/>
          <p:nvPr/>
        </p:nvGrpSpPr>
        <p:grpSpPr>
          <a:xfrm>
            <a:off x="1049879" y="1828800"/>
            <a:ext cx="7128921" cy="3769766"/>
            <a:chOff x="0" y="0"/>
            <a:chExt cx="4163694" cy="2638261"/>
          </a:xfrm>
        </p:grpSpPr>
        <p:grpSp>
          <p:nvGrpSpPr>
            <p:cNvPr id="8" name="组合 7"/>
            <p:cNvGrpSpPr>
              <a:grpSpLocks/>
            </p:cNvGrpSpPr>
            <p:nvPr/>
          </p:nvGrpSpPr>
          <p:grpSpPr>
            <a:xfrm>
              <a:off x="0" y="0"/>
              <a:ext cx="4163694" cy="2343150"/>
              <a:chOff x="0" y="0"/>
              <a:chExt cx="8466970" cy="5334000"/>
            </a:xfrm>
          </p:grpSpPr>
          <p:sp>
            <p:nvSpPr>
              <p:cNvPr id="10" name="AutoShape 38"/>
              <p:cNvSpPr>
                <a:spLocks noChangeAspect="1" noChangeArrowheads="1"/>
              </p:cNvSpPr>
              <p:nvPr/>
            </p:nvSpPr>
            <p:spPr bwMode="auto">
              <a:xfrm>
                <a:off x="457200" y="1204913"/>
                <a:ext cx="6781800" cy="412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p>
            </p:txBody>
          </p:sp>
          <p:sp>
            <p:nvSpPr>
              <p:cNvPr id="11" name="Rectangle 40"/>
              <p:cNvSpPr>
                <a:spLocks noChangeArrowheads="1"/>
              </p:cNvSpPr>
              <p:nvPr/>
            </p:nvSpPr>
            <p:spPr bwMode="auto">
              <a:xfrm>
                <a:off x="3276600" y="0"/>
                <a:ext cx="2286000" cy="846138"/>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设备控制器</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12" name="Rectangle 41"/>
              <p:cNvSpPr>
                <a:spLocks noChangeArrowheads="1"/>
              </p:cNvSpPr>
              <p:nvPr/>
            </p:nvSpPr>
            <p:spPr bwMode="auto">
              <a:xfrm>
                <a:off x="2057400" y="685800"/>
                <a:ext cx="4548188" cy="4343400"/>
              </a:xfrm>
              <a:prstGeom prst="rect">
                <a:avLst/>
              </a:prstGeom>
              <a:solidFill>
                <a:srgbClr val="FFFFFF"/>
              </a:solidFill>
              <a:ln w="19050">
                <a:solidFill>
                  <a:schemeClr val="tx1"/>
                </a:solidFill>
                <a:prstDash val="dash"/>
                <a:miter lim="800000"/>
                <a:headEnd/>
                <a:tailEnd/>
              </a:ln>
            </p:spPr>
            <p:txBody>
              <a:bodyPr/>
              <a:lstStyle/>
              <a:p>
                <a:endParaRPr lang="zh-CN" altLang="en-US" sz="1600"/>
              </a:p>
            </p:txBody>
          </p:sp>
          <p:sp>
            <p:nvSpPr>
              <p:cNvPr id="13" name="Rectangle 42"/>
              <p:cNvSpPr>
                <a:spLocks noChangeArrowheads="1"/>
              </p:cNvSpPr>
              <p:nvPr/>
            </p:nvSpPr>
            <p:spPr bwMode="auto">
              <a:xfrm>
                <a:off x="2539712" y="1074738"/>
                <a:ext cx="1778000" cy="847724"/>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控制寄存器</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14" name="Rectangle 43"/>
              <p:cNvSpPr>
                <a:spLocks noChangeArrowheads="1"/>
              </p:cNvSpPr>
              <p:nvPr/>
            </p:nvSpPr>
            <p:spPr bwMode="auto">
              <a:xfrm>
                <a:off x="4571479" y="1182688"/>
                <a:ext cx="1778000" cy="3160569"/>
              </a:xfrm>
              <a:prstGeom prst="rect">
                <a:avLst/>
              </a:prstGeom>
              <a:solidFill>
                <a:srgbClr val="FFFFFF"/>
              </a:solidFill>
              <a:ln w="9525">
                <a:solidFill>
                  <a:srgbClr val="000000"/>
                </a:solidFill>
                <a:miter lim="800000"/>
                <a:headEnd/>
                <a:tailEnd/>
              </a:ln>
            </p:spPr>
            <p:txBody>
              <a:bodyPr/>
              <a:lstStyle/>
              <a:p>
                <a:pPr algn="just" fontAlgn="base">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设备地址</a:t>
                </a: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algn="just" fontAlgn="base">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设备地址</a:t>
                </a: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indent="509905" algn="just" fontAlgn="base">
                  <a:spcAft>
                    <a:spcPts val="0"/>
                  </a:spcAft>
                </a:pP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indent="509905" algn="just" fontAlgn="base">
                  <a:spcAft>
                    <a:spcPts val="0"/>
                  </a:spcAft>
                </a:pPr>
                <a:r>
                  <a:rPr lang="en-US" sz="1600" dirty="0">
                    <a:effectLst/>
                    <a:latin typeface="宋体" panose="02010600030101010101" pitchFamily="2" charset="-122"/>
                    <a:ea typeface="宋体" panose="02010600030101010101" pitchFamily="2" charset="-122"/>
                    <a:cs typeface="宋体" panose="02010600030101010101" pitchFamily="2" charset="-122"/>
                  </a:rPr>
                  <a:t> </a:t>
                </a:r>
              </a:p>
              <a:p>
                <a:pPr indent="509905" algn="just" fontAlgn="base">
                  <a:spcAft>
                    <a:spcPts val="0"/>
                  </a:spcAft>
                </a:pPr>
                <a:endParaRPr lang="en-US" altLang="zh-CN" sz="1600" dirty="0">
                  <a:latin typeface="宋体" panose="02010600030101010101" pitchFamily="2" charset="-122"/>
                  <a:ea typeface="宋体" panose="02010600030101010101" pitchFamily="2" charset="-122"/>
                  <a:cs typeface="宋体" panose="02010600030101010101" pitchFamily="2" charset="-122"/>
                </a:endParaRPr>
              </a:p>
              <a:p>
                <a:pPr indent="509905" algn="just" fontAlgn="base">
                  <a:spcAft>
                    <a:spcPts val="0"/>
                  </a:spcAft>
                </a:pPr>
                <a:endParaRPr lang="zh-CN" sz="1600" dirty="0">
                  <a:effectLst/>
                  <a:latin typeface="宋体" panose="02010600030101010101" pitchFamily="2" charset="-122"/>
                  <a:ea typeface="宋体" panose="02010600030101010101" pitchFamily="2" charset="-122"/>
                  <a:cs typeface="宋体" panose="02010600030101010101" pitchFamily="2" charset="-122"/>
                </a:endParaRPr>
              </a:p>
              <a:p>
                <a:pPr algn="just" fontAlgn="base">
                  <a:spcAft>
                    <a:spcPts val="0"/>
                  </a:spcAft>
                </a:pPr>
                <a:r>
                  <a:rPr lang="zh-CN" sz="1600" b="1"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设备地址</a:t>
                </a:r>
                <a:r>
                  <a:rPr lang="en-US" sz="1600" b="1"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Rectangle 44"/>
              <p:cNvSpPr>
                <a:spLocks noChangeArrowheads="1"/>
              </p:cNvSpPr>
              <p:nvPr/>
            </p:nvSpPr>
            <p:spPr bwMode="auto">
              <a:xfrm>
                <a:off x="2539293" y="2203450"/>
                <a:ext cx="1876725" cy="1135721"/>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a:t>
                </a:r>
                <a:r>
                  <a:rPr lang="en-US" sz="16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状态</a:t>
                </a:r>
                <a:endParaRPr lang="zh-CN" sz="1600">
                  <a:effectLst/>
                  <a:latin typeface="宋体" panose="02010600030101010101" pitchFamily="2" charset="-122"/>
                  <a:ea typeface="宋体" panose="02010600030101010101" pitchFamily="2" charset="-122"/>
                  <a:cs typeface="宋体" panose="02010600030101010101" pitchFamily="2" charset="-122"/>
                </a:endParaRPr>
              </a:p>
              <a:p>
                <a:pPr indent="114935"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寄存器</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16" name="Rectangle 45"/>
              <p:cNvSpPr>
                <a:spLocks noChangeArrowheads="1"/>
              </p:cNvSpPr>
              <p:nvPr/>
            </p:nvSpPr>
            <p:spPr bwMode="auto">
              <a:xfrm>
                <a:off x="2539824" y="3534317"/>
                <a:ext cx="1778000" cy="1212309"/>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控制信号</a:t>
                </a:r>
                <a:endParaRPr lang="zh-CN" sz="1600">
                  <a:effectLst/>
                  <a:latin typeface="宋体" panose="02010600030101010101" pitchFamily="2" charset="-122"/>
                  <a:ea typeface="宋体" panose="02010600030101010101" pitchFamily="2" charset="-122"/>
                  <a:cs typeface="宋体" panose="02010600030101010101" pitchFamily="2" charset="-122"/>
                </a:endParaRPr>
              </a:p>
              <a:p>
                <a:pPr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（中断等）</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17" name="Rectangle 46"/>
              <p:cNvSpPr>
                <a:spLocks noChangeArrowheads="1"/>
              </p:cNvSpPr>
              <p:nvPr/>
            </p:nvSpPr>
            <p:spPr bwMode="auto">
              <a:xfrm>
                <a:off x="0" y="1357313"/>
                <a:ext cx="1268413" cy="1128712"/>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indent="57150" fontAlgn="base">
                  <a:spcAft>
                    <a:spcPts val="0"/>
                  </a:spcAft>
                </a:pPr>
                <a:r>
                  <a:rPr lang="en-US" sz="160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CPU</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8" name="Line 47"/>
              <p:cNvCxnSpPr/>
              <p:nvPr/>
            </p:nvCxnSpPr>
            <p:spPr bwMode="auto">
              <a:xfrm flipH="1">
                <a:off x="1016000" y="3900488"/>
                <a:ext cx="1524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9" name="Line 48"/>
              <p:cNvCxnSpPr/>
              <p:nvPr/>
            </p:nvCxnSpPr>
            <p:spPr bwMode="auto">
              <a:xfrm flipV="1">
                <a:off x="1016000" y="2486025"/>
                <a:ext cx="0" cy="14144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 name="Line 49"/>
              <p:cNvCxnSpPr/>
              <p:nvPr/>
            </p:nvCxnSpPr>
            <p:spPr bwMode="auto">
              <a:xfrm>
                <a:off x="1268413" y="1639888"/>
                <a:ext cx="127158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 name="Line 50"/>
              <p:cNvCxnSpPr/>
              <p:nvPr/>
            </p:nvCxnSpPr>
            <p:spPr bwMode="auto">
              <a:xfrm>
                <a:off x="1268413" y="2139950"/>
                <a:ext cx="484187" cy="33655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cxnSp>
          <p:cxnSp>
            <p:nvCxnSpPr>
              <p:cNvPr id="22" name="Line 51"/>
              <p:cNvCxnSpPr/>
              <p:nvPr/>
            </p:nvCxnSpPr>
            <p:spPr bwMode="auto">
              <a:xfrm>
                <a:off x="1763713" y="2486025"/>
                <a:ext cx="76358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3" name="Rectangle 52"/>
              <p:cNvSpPr>
                <a:spLocks noChangeArrowheads="1"/>
              </p:cNvSpPr>
              <p:nvPr/>
            </p:nvSpPr>
            <p:spPr bwMode="auto">
              <a:xfrm>
                <a:off x="7198558" y="1132104"/>
                <a:ext cx="1268412" cy="847724"/>
              </a:xfrm>
              <a:prstGeom prst="rect">
                <a:avLst/>
              </a:prstGeom>
              <a:solidFill>
                <a:srgbClr val="FFFFFF"/>
              </a:solidFill>
              <a:ln w="9525">
                <a:solidFill>
                  <a:srgbClr val="000000"/>
                </a:solidFill>
                <a:miter lim="800000"/>
                <a:headEnd/>
                <a:tailEnd/>
              </a:ln>
            </p:spPr>
            <p:txBody>
              <a:bodyPr anchor="ctr" anchorCtr="1"/>
              <a:lstStyle/>
              <a:p>
                <a:pPr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a:t>
                </a:r>
                <a:r>
                  <a:rPr lang="en-US" sz="16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sp>
            <p:nvSpPr>
              <p:cNvPr id="24" name="Rectangle 53"/>
              <p:cNvSpPr>
                <a:spLocks noChangeArrowheads="1"/>
              </p:cNvSpPr>
              <p:nvPr/>
            </p:nvSpPr>
            <p:spPr bwMode="auto">
              <a:xfrm>
                <a:off x="7162795" y="3390900"/>
                <a:ext cx="1268412" cy="849313"/>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p>
                <a:pPr fontAlgn="base">
                  <a:spcAft>
                    <a:spcPts val="0"/>
                  </a:spcAft>
                </a:pPr>
                <a:r>
                  <a:rPr lang="zh-CN" sz="1600" b="1" kern="1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设备</a:t>
                </a:r>
                <a:r>
                  <a:rPr lang="en-US" sz="1600" b="1"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n</a:t>
                </a:r>
                <a:endParaRPr lang="zh-CN" sz="160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25" name="Line 54"/>
              <p:cNvCxnSpPr/>
              <p:nvPr/>
            </p:nvCxnSpPr>
            <p:spPr bwMode="auto">
              <a:xfrm>
                <a:off x="5979361" y="1561692"/>
                <a:ext cx="121920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 name="Line 55"/>
              <p:cNvCxnSpPr/>
              <p:nvPr/>
            </p:nvCxnSpPr>
            <p:spPr bwMode="auto">
              <a:xfrm flipV="1">
                <a:off x="6019800" y="3822700"/>
                <a:ext cx="1143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9" name="文本框 2"/>
            <p:cNvSpPr txBox="1">
              <a:spLocks noChangeArrowheads="1"/>
            </p:cNvSpPr>
            <p:nvPr/>
          </p:nvSpPr>
          <p:spPr bwMode="auto">
            <a:xfrm>
              <a:off x="1335640" y="2373331"/>
              <a:ext cx="1847850" cy="26493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spcAft>
                  <a:spcPts val="0"/>
                </a:spcAft>
              </a:pPr>
              <a:r>
                <a:rPr lang="zh-CN" sz="1600" kern="100">
                  <a:effectLst/>
                  <a:latin typeface="Calibri" panose="020F0502020204030204" pitchFamily="34" charset="0"/>
                  <a:ea typeface="宋体" panose="02010600030101010101" pitchFamily="2" charset="-122"/>
                  <a:cs typeface="Times New Roman" panose="02020603050405020304" pitchFamily="18" charset="0"/>
                </a:rPr>
                <a:t>图</a:t>
              </a:r>
              <a:r>
                <a:rPr lang="en-US" sz="1600" kern="100">
                  <a:effectLst/>
                  <a:latin typeface="Calibri" panose="020F0502020204030204" pitchFamily="34" charset="0"/>
                  <a:ea typeface="宋体" panose="02010600030101010101" pitchFamily="2" charset="-122"/>
                  <a:cs typeface="Times New Roman" panose="02020603050405020304" pitchFamily="18" charset="0"/>
                </a:rPr>
                <a:t>9-2 </a:t>
              </a:r>
              <a:r>
                <a:rPr lang="zh-CN" sz="1600" kern="100">
                  <a:effectLst/>
                  <a:latin typeface="Calibri" panose="020F0502020204030204" pitchFamily="34" charset="0"/>
                  <a:ea typeface="宋体" panose="02010600030101010101" pitchFamily="2" charset="-122"/>
                  <a:cs typeface="Times New Roman" panose="02020603050405020304" pitchFamily="18" charset="0"/>
                </a:rPr>
                <a:t>设备控制器结构图</a:t>
              </a:r>
            </a:p>
          </p:txBody>
        </p:sp>
      </p:grpSp>
    </p:spTree>
    <p:extLst>
      <p:ext uri="{BB962C8B-B14F-4D97-AF65-F5344CB8AC3E}">
        <p14:creationId xmlns:p14="http://schemas.microsoft.com/office/powerpoint/2010/main" val="2471428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 </a:t>
            </a:r>
            <a:r>
              <a:rPr lang="zh-CN" altLang="en-US" sz="2400" dirty="0">
                <a:solidFill>
                  <a:srgbClr val="6C0000"/>
                </a:solidFill>
                <a:latin typeface="华文楷体" panose="02010600040101010101" pitchFamily="2" charset="-122"/>
                <a:ea typeface="华文楷体" panose="02010600040101010101" pitchFamily="2" charset="-122"/>
              </a:rPr>
              <a:t>中断处理程序</a:t>
            </a: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2"/>
          <a:stretch>
            <a:fillRect/>
          </a:stretch>
        </p:blipFill>
        <p:spPr>
          <a:xfrm>
            <a:off x="2698222" y="1536986"/>
            <a:ext cx="5264916" cy="5236224"/>
          </a:xfrm>
          <a:prstGeom prst="rect">
            <a:avLst/>
          </a:prstGeom>
        </p:spPr>
      </p:pic>
    </p:spTree>
    <p:extLst>
      <p:ext uri="{BB962C8B-B14F-4D97-AF65-F5344CB8AC3E}">
        <p14:creationId xmlns:p14="http://schemas.microsoft.com/office/powerpoint/2010/main" val="824551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en-US" altLang="zh-CN" sz="2400" dirty="0">
                <a:solidFill>
                  <a:srgbClr val="6C0000"/>
                </a:solidFill>
                <a:latin typeface="华文楷体" panose="02010600040101010101" pitchFamily="2" charset="-122"/>
                <a:ea typeface="华文楷体" panose="02010600040101010101" pitchFamily="2" charset="-122"/>
              </a:rPr>
              <a:t> </a:t>
            </a:r>
            <a:r>
              <a:rPr lang="zh-CN" altLang="en-US" sz="2400" dirty="0">
                <a:solidFill>
                  <a:srgbClr val="6C0000"/>
                </a:solidFill>
                <a:latin typeface="华文楷体" panose="02010600040101010101" pitchFamily="2" charset="-122"/>
                <a:ea typeface="华文楷体" panose="02010600040101010101" pitchFamily="2" charset="-122"/>
              </a:rPr>
              <a:t>设备驱动程序</a:t>
            </a: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8177" y="1922223"/>
            <a:ext cx="7027336" cy="4247317"/>
          </a:xfrm>
          <a:prstGeom prst="rect">
            <a:avLst/>
          </a:prstGeom>
        </p:spPr>
        <p:txBody>
          <a:bodyPr wrap="square">
            <a:spAutoFit/>
          </a:bodyPr>
          <a:lstStyle/>
          <a:p>
            <a:pPr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设备驱动程序需要具备以下一些功能：</a:t>
            </a:r>
          </a:p>
          <a:p>
            <a:pPr indent="200025"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1</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）接收由与设备无关的软件发来的命令和参数，并将命令中的抽象要求转换为与设备相关的底层操作序列。</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2</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）检查用户</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请求的合法性。</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00025" algn="just">
              <a:lnSpc>
                <a:spcPct val="125000"/>
              </a:lnSpc>
              <a:spcAft>
                <a:spcPts val="0"/>
              </a:spcAft>
            </a:pP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3</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）发出</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命令，如果设备空闲，便立即启动</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设备，完成指定的</a:t>
            </a:r>
            <a:r>
              <a:rPr lang="en-US" altLang="zh-CN" sz="2400" b="1" kern="100" dirty="0">
                <a:latin typeface="华文楷体" panose="02010600040101010101" pitchFamily="2" charset="-122"/>
                <a:ea typeface="华文楷体" panose="02010600040101010101" pitchFamily="2" charset="-122"/>
                <a:cs typeface="宋体" panose="02010600030101010101" pitchFamily="2" charset="-122"/>
              </a:rPr>
              <a:t>I/O</a:t>
            </a:r>
            <a:r>
              <a:rPr lang="zh-CN" altLang="zh-CN" sz="2400" b="1" kern="100" dirty="0">
                <a:latin typeface="华文楷体" panose="02010600040101010101" pitchFamily="2" charset="-122"/>
                <a:ea typeface="华文楷体" panose="02010600040101010101" pitchFamily="2" charset="-122"/>
                <a:cs typeface="宋体" panose="02010600030101010101" pitchFamily="2" charset="-122"/>
              </a:rPr>
              <a:t>操作及时响应由设备控制器发来的中断请求，并根据中断类型调用相应的中断处理程序进行处理。</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65236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9.6 I/O</a:t>
            </a:r>
            <a:r>
              <a:rPr lang="zh-CN" altLang="en-US" dirty="0">
                <a:latin typeface="华文楷体" panose="02010600040101010101" pitchFamily="2" charset="-122"/>
                <a:ea typeface="华文楷体" panose="02010600040101010101" pitchFamily="2" charset="-122"/>
              </a:rPr>
              <a:t>相关软件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1032350" y="1174332"/>
            <a:ext cx="3963563" cy="447444"/>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设备独立性的软件</a:t>
            </a:r>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903764" y="12591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968057" y="1715321"/>
            <a:ext cx="6502983" cy="1015663"/>
          </a:xfrm>
          <a:prstGeom prst="rect">
            <a:avLst/>
          </a:prstGeom>
        </p:spPr>
        <p:txBody>
          <a:bodyPr wrap="square">
            <a:spAutoFit/>
          </a:bodyPr>
          <a:lstStyle/>
          <a:p>
            <a:r>
              <a:rPr lang="zh-CN" altLang="zh-CN" sz="2000" b="1" dirty="0">
                <a:latin typeface="华文楷体" panose="02010600040101010101" pitchFamily="2" charset="-122"/>
                <a:ea typeface="华文楷体" panose="02010600040101010101" pitchFamily="2" charset="-122"/>
                <a:cs typeface="Arial" panose="020B0604020202020204" pitchFamily="34" charset="0"/>
              </a:rPr>
              <a:t>什么是设备独立性？</a:t>
            </a:r>
            <a:endParaRPr lang="en-US" altLang="zh-CN" sz="2000" b="1" dirty="0">
              <a:latin typeface="华文楷体" panose="02010600040101010101" pitchFamily="2" charset="-122"/>
              <a:ea typeface="华文楷体" panose="02010600040101010101" pitchFamily="2" charset="-122"/>
              <a:cs typeface="Arial" panose="020B0604020202020204" pitchFamily="34" charset="0"/>
            </a:endParaRPr>
          </a:p>
          <a:p>
            <a:r>
              <a:rPr lang="en-US" altLang="zh-CN" sz="2000" b="1" dirty="0">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latin typeface="华文楷体" panose="02010600040101010101" pitchFamily="2" charset="-122"/>
                <a:ea typeface="华文楷体" panose="02010600040101010101" pitchFamily="2" charset="-122"/>
                <a:cs typeface="Arial" panose="020B0604020202020204" pitchFamily="34" charset="0"/>
              </a:rPr>
              <a:t>“独立”两字体现在于：应用程序</a:t>
            </a:r>
            <a:r>
              <a:rPr lang="zh-CN" altLang="zh-CN" sz="2000" b="1" dirty="0">
                <a:solidFill>
                  <a:srgbClr val="C00000"/>
                </a:solidFill>
                <a:latin typeface="华文楷体" panose="02010600040101010101" pitchFamily="2" charset="-122"/>
                <a:ea typeface="华文楷体" panose="02010600040101010101" pitchFamily="2" charset="-122"/>
                <a:cs typeface="Arial" panose="020B0604020202020204" pitchFamily="34" charset="0"/>
              </a:rPr>
              <a:t>独立于</a:t>
            </a:r>
            <a:r>
              <a:rPr lang="zh-CN" altLang="zh-CN" sz="2000" b="1" dirty="0">
                <a:latin typeface="华文楷体" panose="02010600040101010101" pitchFamily="2" charset="-122"/>
                <a:ea typeface="华文楷体" panose="02010600040101010101" pitchFamily="2" charset="-122"/>
                <a:cs typeface="Arial" panose="020B0604020202020204" pitchFamily="34" charset="0"/>
              </a:rPr>
              <a:t>具体使用的</a:t>
            </a:r>
            <a:r>
              <a:rPr lang="en-US" altLang="zh-CN" sz="2000" b="1" dirty="0">
                <a:latin typeface="华文楷体" panose="02010600040101010101" pitchFamily="2" charset="-122"/>
                <a:ea typeface="华文楷体" panose="02010600040101010101" pitchFamily="2" charset="-122"/>
                <a:cs typeface="Arial" panose="020B0604020202020204" pitchFamily="34" charset="0"/>
              </a:rPr>
              <a:t>物理设备</a:t>
            </a:r>
            <a:endParaRPr lang="zh-CN" altLang="en-US" sz="2000" b="1" dirty="0">
              <a:latin typeface="华文楷体" panose="02010600040101010101" pitchFamily="2" charset="-122"/>
              <a:ea typeface="华文楷体" panose="02010600040101010101" pitchFamily="2" charset="-122"/>
            </a:endParaRPr>
          </a:p>
        </p:txBody>
      </p:sp>
      <p:sp>
        <p:nvSpPr>
          <p:cNvPr id="7" name="矩形 6"/>
          <p:cNvSpPr/>
          <p:nvPr/>
        </p:nvSpPr>
        <p:spPr>
          <a:xfrm>
            <a:off x="1032349" y="2824529"/>
            <a:ext cx="7027917" cy="707886"/>
          </a:xfrm>
          <a:prstGeom prst="rect">
            <a:avLst/>
          </a:prstGeom>
        </p:spPr>
        <p:txBody>
          <a:bodyPr wrap="square">
            <a:spAutoFit/>
          </a:bodyPr>
          <a:lstStyle/>
          <a:p>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为了实现设备独立性而引入了</a:t>
            </a:r>
            <a:r>
              <a:rPr lang="zh-CN" altLang="zh-CN" sz="2000" b="1" dirty="0">
                <a:solidFill>
                  <a:srgbClr val="C00000"/>
                </a:solidFill>
                <a:latin typeface="华文楷体" panose="02010600040101010101" pitchFamily="2" charset="-122"/>
                <a:ea typeface="华文楷体" panose="02010600040101010101" pitchFamily="2" charset="-122"/>
                <a:cs typeface="Arial" panose="020B0604020202020204" pitchFamily="34" charset="0"/>
              </a:rPr>
              <a:t>逻辑设备和物理设备</a:t>
            </a:r>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这两个</a:t>
            </a:r>
            <a:endParaRPr lang="en-US"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endParaRPr>
          </a:p>
          <a:p>
            <a:r>
              <a:rPr lang="zh-CN" altLang="zh-CN" sz="2000" b="1"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概念</a:t>
            </a:r>
            <a:endParaRPr lang="zh-CN" altLang="en-US" sz="2000" b="1" dirty="0">
              <a:solidFill>
                <a:srgbClr val="002C6C"/>
              </a:solidFill>
              <a:latin typeface="华文楷体" panose="02010600040101010101" pitchFamily="2" charset="-122"/>
              <a:ea typeface="华文楷体" panose="02010600040101010101" pitchFamily="2" charset="-122"/>
            </a:endParaRPr>
          </a:p>
        </p:txBody>
      </p:sp>
      <p:graphicFrame>
        <p:nvGraphicFramePr>
          <p:cNvPr id="8" name="表格 7"/>
          <p:cNvGraphicFramePr>
            <a:graphicFrameLocks noGrp="1"/>
          </p:cNvGraphicFramePr>
          <p:nvPr/>
        </p:nvGraphicFramePr>
        <p:xfrm>
          <a:off x="968055" y="3687496"/>
          <a:ext cx="6956744" cy="1985169"/>
        </p:xfrm>
        <a:graphic>
          <a:graphicData uri="http://schemas.openxmlformats.org/drawingml/2006/table">
            <a:tbl>
              <a:tblPr firstRow="1" firstCol="1" bandRow="1">
                <a:tableStyleId>{5C22544A-7EE6-4342-B048-85BDC9FD1C3A}</a:tableStyleId>
              </a:tblPr>
              <a:tblGrid>
                <a:gridCol w="1449895">
                  <a:extLst>
                    <a:ext uri="{9D8B030D-6E8A-4147-A177-3AD203B41FA5}">
                      <a16:colId xmlns:a16="http://schemas.microsoft.com/office/drawing/2014/main" val="4265793298"/>
                    </a:ext>
                  </a:extLst>
                </a:gridCol>
                <a:gridCol w="1136537">
                  <a:extLst>
                    <a:ext uri="{9D8B030D-6E8A-4147-A177-3AD203B41FA5}">
                      <a16:colId xmlns:a16="http://schemas.microsoft.com/office/drawing/2014/main" val="552265380"/>
                    </a:ext>
                  </a:extLst>
                </a:gridCol>
                <a:gridCol w="1531427">
                  <a:extLst>
                    <a:ext uri="{9D8B030D-6E8A-4147-A177-3AD203B41FA5}">
                      <a16:colId xmlns:a16="http://schemas.microsoft.com/office/drawing/2014/main" val="179331334"/>
                    </a:ext>
                  </a:extLst>
                </a:gridCol>
                <a:gridCol w="1119837">
                  <a:extLst>
                    <a:ext uri="{9D8B030D-6E8A-4147-A177-3AD203B41FA5}">
                      <a16:colId xmlns:a16="http://schemas.microsoft.com/office/drawing/2014/main" val="2212281643"/>
                    </a:ext>
                  </a:extLst>
                </a:gridCol>
                <a:gridCol w="1719048">
                  <a:extLst>
                    <a:ext uri="{9D8B030D-6E8A-4147-A177-3AD203B41FA5}">
                      <a16:colId xmlns:a16="http://schemas.microsoft.com/office/drawing/2014/main" val="3442312330"/>
                    </a:ext>
                  </a:extLst>
                </a:gridCol>
              </a:tblGrid>
              <a:tr h="812669">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逻辑设备名</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设备类型</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物理设备名</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是否分配</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驱动程序</a:t>
                      </a:r>
                    </a:p>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入口地址</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66308910"/>
                  </a:ext>
                </a:extLst>
              </a:tr>
              <a:tr h="391097">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/dev/tty</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终端</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3</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是</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1024</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8445847"/>
                  </a:ext>
                </a:extLst>
              </a:tr>
              <a:tr h="391097">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/dev/printer</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打印机</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5</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zh-CN" sz="1800" b="1" kern="100">
                          <a:effectLst/>
                          <a:latin typeface="华文楷体" panose="02010600040101010101" pitchFamily="2" charset="-122"/>
                          <a:ea typeface="华文楷体" panose="02010600040101010101" pitchFamily="2" charset="-122"/>
                        </a:rPr>
                        <a:t>否</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2046</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9056419"/>
                  </a:ext>
                </a:extLst>
              </a:tr>
              <a:tr h="390306">
                <a:tc>
                  <a:txBody>
                    <a:bodyPr/>
                    <a:lstStyle/>
                    <a:p>
                      <a:pPr algn="ctr">
                        <a:lnSpc>
                          <a:spcPct val="125000"/>
                        </a:lnSpc>
                        <a:spcAft>
                          <a:spcPts val="0"/>
                        </a:spcAft>
                        <a:tabLst>
                          <a:tab pos="438150" algn="l"/>
                        </a:tabLs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dirty="0">
                          <a:effectLst/>
                          <a:latin typeface="华文楷体" panose="02010600040101010101" pitchFamily="2" charset="-122"/>
                          <a:ea typeface="华文楷体" panose="02010600040101010101" pitchFamily="2" charset="-122"/>
                        </a:rPr>
                        <a:t>…</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a:effectLst/>
                          <a:latin typeface="华文楷体" panose="02010600040101010101" pitchFamily="2" charset="-122"/>
                          <a:ea typeface="华文楷体" panose="02010600040101010101" pitchFamily="2" charset="-122"/>
                        </a:rPr>
                        <a:t>…</a:t>
                      </a:r>
                      <a:endParaRPr lang="zh-CN" sz="18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800" b="1" kern="100" dirty="0">
                          <a:effectLst/>
                          <a:latin typeface="华文楷体" panose="02010600040101010101" pitchFamily="2" charset="-122"/>
                          <a:ea typeface="华文楷体" panose="02010600040101010101" pitchFamily="2" charset="-122"/>
                        </a:rPr>
                        <a:t>…</a:t>
                      </a:r>
                      <a:endParaRPr lang="zh-CN" sz="18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7991301"/>
                  </a:ext>
                </a:extLst>
              </a:tr>
            </a:tbl>
          </a:graphicData>
        </a:graphic>
      </p:graphicFrame>
    </p:spTree>
    <p:extLst>
      <p:ext uri="{BB962C8B-B14F-4D97-AF65-F5344CB8AC3E}">
        <p14:creationId xmlns:p14="http://schemas.microsoft.com/office/powerpoint/2010/main" val="997351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2C6C"/>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extLst>
              <a:ext uri="{FF2B5EF4-FFF2-40B4-BE49-F238E27FC236}">
                <a16:creationId xmlns:a16="http://schemas.microsoft.com/office/drawing/2014/main" id="{D96FF0A3-A115-4BF6-99AF-C0F8BA57177F}"/>
              </a:ext>
            </a:extLst>
          </p:cNvPr>
          <p:cNvSpPr>
            <a:spLocks noGrp="1" noChangeArrowheads="1"/>
          </p:cNvSpPr>
          <p:nvPr>
            <p:ph type="title"/>
          </p:nvPr>
        </p:nvSpPr>
        <p:spPr/>
        <p:txBody>
          <a:bodyPr/>
          <a:lstStyle/>
          <a:p>
            <a:r>
              <a:rPr lang="zh-CN" altLang="en-US"/>
              <a:t>设备控制器组成</a:t>
            </a:r>
          </a:p>
        </p:txBody>
      </p:sp>
      <p:sp>
        <p:nvSpPr>
          <p:cNvPr id="314371" name="Rectangle 3" descr="Rectangle: Click to edit Master text styles&#10;Second level&#10;Third level&#10;Fourth level&#10;Fifth level">
            <a:extLst>
              <a:ext uri="{FF2B5EF4-FFF2-40B4-BE49-F238E27FC236}">
                <a16:creationId xmlns:a16="http://schemas.microsoft.com/office/drawing/2014/main" id="{8FDC4960-6A60-4695-81EE-32CABD0D938C}"/>
              </a:ext>
            </a:extLst>
          </p:cNvPr>
          <p:cNvSpPr>
            <a:spLocks noGrp="1" noChangeArrowheads="1"/>
          </p:cNvSpPr>
          <p:nvPr>
            <p:ph type="body" idx="1"/>
          </p:nvPr>
        </p:nvSpPr>
        <p:spPr/>
        <p:txBody>
          <a:bodyPr/>
          <a:lstStyle/>
          <a:p>
            <a:r>
              <a:rPr lang="zh-CN" altLang="en-US"/>
              <a:t>设备控制器与处理机接口</a:t>
            </a:r>
          </a:p>
          <a:p>
            <a:r>
              <a:rPr lang="zh-CN" altLang="en-US"/>
              <a:t>设备控制器与设备接口</a:t>
            </a:r>
          </a:p>
          <a:p>
            <a:r>
              <a:rPr lang="en-US" altLang="zh-CN"/>
              <a:t>I/O</a:t>
            </a:r>
            <a:r>
              <a:rPr lang="zh-CN" altLang="en-US"/>
              <a:t>逻辑</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p>
        </p:txBody>
      </p:sp>
      <p:sp>
        <p:nvSpPr>
          <p:cNvPr id="3" name="内容占位符 2"/>
          <p:cNvSpPr>
            <a:spLocks noGrp="1"/>
          </p:cNvSpPr>
          <p:nvPr>
            <p:ph sz="quarter" idx="13"/>
          </p:nvPr>
        </p:nvSpPr>
        <p:spPr>
          <a:xfrm>
            <a:off x="638177" y="1321343"/>
            <a:ext cx="8005763" cy="370501"/>
          </a:xfrm>
        </p:spPr>
        <p:txBody>
          <a:bodyPr>
            <a:normAutofit/>
          </a:bodyPr>
          <a:lstStyle/>
          <a:p>
            <a:r>
              <a:rPr lang="zh-CN" altLang="zh-CN" sz="2000" dirty="0">
                <a:solidFill>
                  <a:srgbClr val="6C0000"/>
                </a:solidFill>
                <a:latin typeface="华文楷体" panose="02010600040101010101" pitchFamily="2" charset="-122"/>
                <a:ea typeface="华文楷体" panose="02010600040101010101" pitchFamily="2" charset="-122"/>
              </a:rPr>
              <a:t>设备控制器的</a:t>
            </a:r>
            <a:r>
              <a:rPr lang="en-US" altLang="zh-CN" sz="2000" dirty="0">
                <a:solidFill>
                  <a:srgbClr val="6C0000"/>
                </a:solidFill>
                <a:latin typeface="华文楷体" panose="02010600040101010101" pitchFamily="2" charset="-122"/>
                <a:ea typeface="华文楷体" panose="02010600040101010101" pitchFamily="2" charset="-122"/>
              </a:rPr>
              <a:t>I/O</a:t>
            </a:r>
            <a:r>
              <a:rPr lang="zh-CN" altLang="zh-CN" sz="2000" dirty="0">
                <a:solidFill>
                  <a:srgbClr val="6C0000"/>
                </a:solidFill>
                <a:latin typeface="华文楷体" panose="02010600040101010101" pitchFamily="2" charset="-122"/>
                <a:ea typeface="华文楷体" panose="02010600040101010101" pitchFamily="2" charset="-122"/>
              </a:rPr>
              <a:t>端口</a:t>
            </a:r>
          </a:p>
          <a:p>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465643" y="135045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94229" y="2157740"/>
            <a:ext cx="8005763" cy="3170099"/>
          </a:xfrm>
          <a:prstGeom prst="rect">
            <a:avLst/>
          </a:prstGeom>
        </p:spPr>
        <p:txBody>
          <a:bodyPr wrap="square">
            <a:spAutoFit/>
          </a:bodyPr>
          <a:lstStyle/>
          <a:p>
            <a:pPr indent="266700" algn="just">
              <a:lnSpc>
                <a:spcPct val="125000"/>
              </a:lnSpc>
              <a:spcAft>
                <a:spcPts val="0"/>
              </a:spcAft>
            </a:pP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一个</a:t>
            </a:r>
            <a:r>
              <a:rPr lang="en-US"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控制器会拥有多个端口</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。系统中</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端口的</a:t>
            </a:r>
            <a:r>
              <a:rPr lang="zh-CN" altLang="zh-CN" sz="2000"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编址</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方式可有以下两种方式：即独立编址和统一编址。</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1.</a:t>
            </a:r>
            <a:r>
              <a:rPr lang="zh-CN"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独立编址（专用的</a:t>
            </a:r>
            <a:r>
              <a:rPr lang="en-US"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端口编址）</a:t>
            </a:r>
            <a:endParaRPr lang="zh-CN" altLang="zh-CN"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内存和</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端口在两个独立的地址空间中。</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需要有专用的</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指令，程序设计的灵活性较差。</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en-US"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2.</a:t>
            </a:r>
            <a:r>
              <a:rPr lang="zh-CN" altLang="zh-CN" sz="2000" b="1" kern="0" dirty="0">
                <a:solidFill>
                  <a:srgbClr val="003A8F"/>
                </a:solidFill>
                <a:latin typeface="华文楷体" panose="02010600040101010101" pitchFamily="2" charset="-122"/>
                <a:ea typeface="华文楷体" panose="02010600040101010101" pitchFamily="2" charset="-122"/>
                <a:cs typeface="宋体" panose="02010600030101010101" pitchFamily="2" charset="-122"/>
              </a:rPr>
              <a:t>统一编址（内存映射）</a:t>
            </a:r>
            <a:endParaRPr lang="zh-CN" altLang="zh-CN" sz="2000" b="1" kern="100" dirty="0">
              <a:solidFill>
                <a:srgbClr val="003A8F"/>
              </a:solidFill>
              <a:latin typeface="华文楷体" panose="02010600040101010101" pitchFamily="2" charset="-122"/>
              <a:ea typeface="华文楷体" panose="02010600040101010101" pitchFamily="2" charset="-122"/>
              <a:cs typeface="Times New Roman" panose="02020603050405020304" pitchFamily="18" charset="0"/>
            </a:endParaRPr>
          </a:p>
          <a:p>
            <a:pPr indent="266700" algn="just">
              <a:lnSpc>
                <a:spcPct val="125000"/>
              </a:lnSpc>
              <a:spcAft>
                <a:spcPts val="0"/>
              </a:spcAft>
            </a:pP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将内存和</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端口统一编址。当一个地址空间分配给</a:t>
            </a:r>
            <a:r>
              <a:rPr lang="en-US"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I/O</a:t>
            </a:r>
            <a:r>
              <a:rPr lang="zh-CN" altLang="zh-CN" sz="2000" b="1" kern="0" dirty="0">
                <a:solidFill>
                  <a:srgbClr val="434343"/>
                </a:solidFill>
                <a:latin typeface="华文楷体" panose="02010600040101010101" pitchFamily="2" charset="-122"/>
                <a:ea typeface="华文楷体" panose="02010600040101010101" pitchFamily="2" charset="-122"/>
                <a:cs typeface="宋体" panose="02010600030101010101" pitchFamily="2" charset="-122"/>
              </a:rPr>
              <a:t>端口以后，内存就不能再分配这一部分的地址空间。</a:t>
            </a:r>
            <a:endParaRPr lang="zh-CN" altLang="zh-CN" sz="20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88024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2883956" cy="507831"/>
          </a:xfrm>
        </p:spPr>
        <p:txBody>
          <a:bodyPr>
            <a:normAutofit fontScale="92500"/>
          </a:bodyPr>
          <a:lstStyle/>
          <a:p>
            <a:r>
              <a:rPr lang="en-US" altLang="zh-CN" dirty="0">
                <a:latin typeface="华文楷体" panose="02010600040101010101" pitchFamily="2" charset="-122"/>
                <a:ea typeface="华文楷体" panose="02010600040101010101" pitchFamily="2" charset="-122"/>
              </a:rPr>
              <a:t>9.2  I/O</a:t>
            </a:r>
            <a:r>
              <a:rPr lang="zh-CN" altLang="zh-CN" dirty="0">
                <a:latin typeface="华文楷体" panose="02010600040101010101" pitchFamily="2" charset="-122"/>
                <a:ea typeface="华文楷体" panose="02010600040101010101" pitchFamily="2" charset="-122"/>
              </a:rPr>
              <a:t>设备与控制器</a:t>
            </a:r>
          </a:p>
        </p:txBody>
      </p:sp>
      <p:sp>
        <p:nvSpPr>
          <p:cNvPr id="3" name="内容占位符 2"/>
          <p:cNvSpPr>
            <a:spLocks noGrp="1"/>
          </p:cNvSpPr>
          <p:nvPr>
            <p:ph sz="quarter" idx="13"/>
          </p:nvPr>
        </p:nvSpPr>
        <p:spPr>
          <a:xfrm>
            <a:off x="638177" y="1275567"/>
            <a:ext cx="8005763" cy="370501"/>
          </a:xfrm>
        </p:spPr>
        <p:txBody>
          <a:bodyPr>
            <a:noAutofit/>
          </a:bodyPr>
          <a:lstStyle/>
          <a:p>
            <a:r>
              <a:rPr lang="zh-CN" altLang="zh-CN" sz="2400" dirty="0">
                <a:solidFill>
                  <a:srgbClr val="6C0000"/>
                </a:solidFill>
                <a:latin typeface="华文楷体" panose="02010600040101010101" pitchFamily="2" charset="-122"/>
                <a:ea typeface="华文楷体" panose="02010600040101010101" pitchFamily="2" charset="-122"/>
              </a:rPr>
              <a:t>设备控制器的基本功能</a:t>
            </a:r>
          </a:p>
          <a:p>
            <a:endParaRPr lang="zh-CN" altLang="en-US"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465643" y="136766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1138238" y="2028453"/>
            <a:ext cx="4517496" cy="3877985"/>
          </a:xfrm>
          <a:prstGeom prst="rect">
            <a:avLst/>
          </a:prstGeom>
        </p:spPr>
        <p:txBody>
          <a:bodyPr wrap="square">
            <a:spAutoFit/>
          </a:bodyPr>
          <a:lstStyle/>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1</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．数据缓冲</a:t>
            </a: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．差错控制</a:t>
            </a: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．数据交换</a:t>
            </a: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4</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．标识和报告设备的状态</a:t>
            </a: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5</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．接收和识别命令</a:t>
            </a:r>
          </a:p>
          <a:p>
            <a:pPr indent="266700" algn="just">
              <a:lnSpc>
                <a:spcPct val="150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6</a:t>
            </a:r>
            <a:r>
              <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rPr>
              <a:t>．地址识别</a:t>
            </a:r>
          </a:p>
          <a:p>
            <a:pPr indent="266700" algn="just">
              <a:lnSpc>
                <a:spcPct val="125000"/>
              </a:lnSpc>
              <a:spcAft>
                <a:spcPts val="0"/>
              </a:spcAft>
            </a:pPr>
            <a:r>
              <a:rPr lang="en-US" altLang="zh-CN" sz="2400"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zh-CN" sz="2400" b="1" kern="100"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9544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66053"/>
            <a:ext cx="4120090" cy="507831"/>
          </a:xfrm>
        </p:spPr>
        <p:txBody>
          <a:bodyPr>
            <a:normAutofit/>
          </a:bodyPr>
          <a:lstStyle/>
          <a:p>
            <a:r>
              <a:rPr lang="en-US" altLang="zh-CN" dirty="0">
                <a:latin typeface="华文楷体" panose="02010600040101010101" pitchFamily="2" charset="-122"/>
                <a:ea typeface="华文楷体" panose="02010600040101010101" pitchFamily="2" charset="-122"/>
              </a:rPr>
              <a:t>9.3  </a:t>
            </a:r>
            <a:r>
              <a:rPr lang="zh-CN" altLang="zh-CN" dirty="0">
                <a:latin typeface="华文楷体" panose="02010600040101010101" pitchFamily="2" charset="-122"/>
                <a:ea typeface="华文楷体" panose="02010600040101010101" pitchFamily="2" charset="-122"/>
              </a:rPr>
              <a:t>设备数据传输控制方法</a:t>
            </a:r>
          </a:p>
        </p:txBody>
      </p:sp>
      <p:sp>
        <p:nvSpPr>
          <p:cNvPr id="3" name="内容占位符 2"/>
          <p:cNvSpPr>
            <a:spLocks noGrp="1"/>
          </p:cNvSpPr>
          <p:nvPr>
            <p:ph sz="quarter" idx="13"/>
          </p:nvPr>
        </p:nvSpPr>
        <p:spPr>
          <a:xfrm>
            <a:off x="638177" y="1275567"/>
            <a:ext cx="8005763"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轮询方式</a:t>
            </a:r>
          </a:p>
        </p:txBody>
      </p:sp>
      <p:sp>
        <p:nvSpPr>
          <p:cNvPr id="4" name="矩形 3"/>
          <p:cNvSpPr/>
          <p:nvPr/>
        </p:nvSpPr>
        <p:spPr>
          <a:xfrm>
            <a:off x="465643" y="136766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8176" y="1806770"/>
            <a:ext cx="8005763" cy="1323439"/>
          </a:xfrm>
          <a:prstGeom prst="rect">
            <a:avLst/>
          </a:prstGeom>
        </p:spPr>
        <p:txBody>
          <a:bodyPr wrap="square">
            <a:spAutoFit/>
          </a:bodyPr>
          <a:lstStyle/>
          <a:p>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轮询方式也称为程序直接控制方式，该方式采用用户程序直接控制主机与</a:t>
            </a:r>
            <a:r>
              <a:rPr lang="en-US" altLang="zh-CN" sz="2000"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外部设备</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之间进行输入</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输出操作。</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必须不停地循环测试</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设备的状态端口，当发现设备处于准备好</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(Ready)</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状态时，</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CPU</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就可以与</a:t>
            </a:r>
            <a:r>
              <a:rPr lang="en-US"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I/O</a:t>
            </a:r>
            <a:r>
              <a:rPr lang="zh-CN" altLang="zh-CN" sz="2000" b="1" dirty="0">
                <a:solidFill>
                  <a:srgbClr val="333333"/>
                </a:solidFill>
                <a:latin typeface="华文楷体" panose="02010600040101010101" pitchFamily="2" charset="-122"/>
                <a:ea typeface="华文楷体" panose="02010600040101010101" pitchFamily="2" charset="-122"/>
                <a:cs typeface="Times New Roman" panose="02020603050405020304" pitchFamily="18" charset="0"/>
              </a:rPr>
              <a:t>设备进行数据存取操作。</a:t>
            </a:r>
            <a:endParaRPr lang="zh-CN" altLang="en-US" sz="2000" b="1" dirty="0">
              <a:latin typeface="华文楷体" panose="02010600040101010101" pitchFamily="2" charset="-122"/>
              <a:ea typeface="华文楷体" panose="02010600040101010101" pitchFamily="2" charset="-122"/>
            </a:endParaRPr>
          </a:p>
        </p:txBody>
      </p:sp>
      <p:grpSp>
        <p:nvGrpSpPr>
          <p:cNvPr id="7" name="组合 6"/>
          <p:cNvGrpSpPr/>
          <p:nvPr/>
        </p:nvGrpSpPr>
        <p:grpSpPr>
          <a:xfrm>
            <a:off x="87340" y="3422019"/>
            <a:ext cx="9056660" cy="2497176"/>
            <a:chOff x="0" y="0"/>
            <a:chExt cx="5591175" cy="1711517"/>
          </a:xfrm>
        </p:grpSpPr>
        <p:grpSp>
          <p:nvGrpSpPr>
            <p:cNvPr id="8" name="组合 7"/>
            <p:cNvGrpSpPr>
              <a:grpSpLocks/>
            </p:cNvGrpSpPr>
            <p:nvPr/>
          </p:nvGrpSpPr>
          <p:grpSpPr bwMode="auto">
            <a:xfrm>
              <a:off x="0" y="0"/>
              <a:ext cx="5591175" cy="1295300"/>
              <a:chOff x="0" y="0"/>
              <a:chExt cx="55911" cy="12953"/>
            </a:xfrm>
          </p:grpSpPr>
          <p:grpSp>
            <p:nvGrpSpPr>
              <p:cNvPr id="10" name="组合 9"/>
              <p:cNvGrpSpPr>
                <a:grpSpLocks/>
              </p:cNvGrpSpPr>
              <p:nvPr/>
            </p:nvGrpSpPr>
            <p:grpSpPr bwMode="auto">
              <a:xfrm>
                <a:off x="0" y="0"/>
                <a:ext cx="55911" cy="12953"/>
                <a:chOff x="0" y="0"/>
                <a:chExt cx="55911" cy="12953"/>
              </a:xfrm>
            </p:grpSpPr>
            <p:grpSp>
              <p:nvGrpSpPr>
                <p:cNvPr id="12" name="组合 11"/>
                <p:cNvGrpSpPr>
                  <a:grpSpLocks/>
                </p:cNvGrpSpPr>
                <p:nvPr/>
              </p:nvGrpSpPr>
              <p:grpSpPr bwMode="auto">
                <a:xfrm>
                  <a:off x="0" y="1905"/>
                  <a:ext cx="55911" cy="11048"/>
                  <a:chOff x="0" y="0"/>
                  <a:chExt cx="55911" cy="11048"/>
                </a:xfrm>
              </p:grpSpPr>
              <p:grpSp>
                <p:nvGrpSpPr>
                  <p:cNvPr id="18" name="组合 17"/>
                  <p:cNvGrpSpPr>
                    <a:grpSpLocks/>
                  </p:cNvGrpSpPr>
                  <p:nvPr/>
                </p:nvGrpSpPr>
                <p:grpSpPr bwMode="auto">
                  <a:xfrm>
                    <a:off x="0" y="0"/>
                    <a:ext cx="52482" cy="6858"/>
                    <a:chOff x="0" y="0"/>
                    <a:chExt cx="52482" cy="6858"/>
                  </a:xfrm>
                </p:grpSpPr>
                <p:sp>
                  <p:nvSpPr>
                    <p:cNvPr id="31" name="Text Box 26"/>
                    <p:cNvSpPr txBox="1">
                      <a:spLocks noChangeArrowheads="1"/>
                    </p:cNvSpPr>
                    <p:nvPr/>
                  </p:nvSpPr>
                  <p:spPr bwMode="auto">
                    <a:xfrm>
                      <a:off x="0" y="857"/>
                      <a:ext cx="6667" cy="400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向外设发</a:t>
                      </a:r>
                    </a:p>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出读命令</a:t>
                      </a:r>
                    </a:p>
                  </p:txBody>
                </p:sp>
                <p:sp>
                  <p:nvSpPr>
                    <p:cNvPr id="32" name="Text Box 27"/>
                    <p:cNvSpPr txBox="1">
                      <a:spLocks noChangeArrowheads="1"/>
                    </p:cNvSpPr>
                    <p:nvPr/>
                  </p:nvSpPr>
                  <p:spPr bwMode="auto">
                    <a:xfrm>
                      <a:off x="8477" y="857"/>
                      <a:ext cx="7429" cy="400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读</a:t>
                      </a:r>
                      <a:r>
                        <a:rPr lang="en-US" sz="1600" b="1" kern="100">
                          <a:effectLst/>
                          <a:latin typeface="Calibri" panose="020F0502020204030204" pitchFamily="34" charset="0"/>
                          <a:ea typeface="宋体" panose="02010600030101010101" pitchFamily="2" charset="-122"/>
                          <a:cs typeface="Times New Roman" panose="02020603050405020304" pitchFamily="18" charset="0"/>
                        </a:rPr>
                        <a:t>I/O</a:t>
                      </a:r>
                      <a:r>
                        <a:rPr lang="zh-CN" sz="1600" b="1" kern="100">
                          <a:effectLst/>
                          <a:latin typeface="Calibri" panose="020F0502020204030204" pitchFamily="34" charset="0"/>
                          <a:ea typeface="宋体" panose="02010600030101010101" pitchFamily="2" charset="-122"/>
                          <a:cs typeface="Times New Roman" panose="02020603050405020304" pitchFamily="18" charset="0"/>
                        </a:rPr>
                        <a:t>控制器的状态</a:t>
                      </a:r>
                    </a:p>
                  </p:txBody>
                </p:sp>
                <p:grpSp>
                  <p:nvGrpSpPr>
                    <p:cNvPr id="33" name="组合 32"/>
                    <p:cNvGrpSpPr>
                      <a:grpSpLocks/>
                    </p:cNvGrpSpPr>
                    <p:nvPr/>
                  </p:nvGrpSpPr>
                  <p:grpSpPr bwMode="auto">
                    <a:xfrm>
                      <a:off x="17621" y="95"/>
                      <a:ext cx="10954" cy="6763"/>
                      <a:chOff x="0" y="0"/>
                      <a:chExt cx="10953" cy="6762"/>
                    </a:xfrm>
                  </p:grpSpPr>
                  <p:sp>
                    <p:nvSpPr>
                      <p:cNvPr id="41" name="菱形 40"/>
                      <p:cNvSpPr>
                        <a:spLocks noChangeArrowheads="1"/>
                      </p:cNvSpPr>
                      <p:nvPr/>
                    </p:nvSpPr>
                    <p:spPr bwMode="auto">
                      <a:xfrm>
                        <a:off x="0" y="0"/>
                        <a:ext cx="10953" cy="6762"/>
                      </a:xfrm>
                      <a:prstGeom prst="diamond">
                        <a:avLst/>
                      </a:prstGeom>
                      <a:solidFill>
                        <a:srgbClr val="FFFFFF"/>
                      </a:solidFill>
                      <a:ln w="12700">
                        <a:solidFill>
                          <a:schemeClr val="tx1">
                            <a:lumMod val="100000"/>
                            <a:lumOff val="0"/>
                          </a:schemeClr>
                        </a:solidFill>
                        <a:miter lim="800000"/>
                        <a:headEnd/>
                        <a:tailEnd/>
                      </a:ln>
                    </p:spPr>
                    <p:txBody>
                      <a:bodyPr rot="0" vert="horz" wrap="square" lIns="91440" tIns="45720" rIns="91440" bIns="45720" anchor="ctr" anchorCtr="0" upright="1">
                        <a:noAutofit/>
                      </a:bodyPr>
                      <a:lstStyle/>
                      <a:p>
                        <a:endParaRPr lang="zh-CN" altLang="en-US" sz="1600" b="1"/>
                      </a:p>
                    </p:txBody>
                  </p:sp>
                  <p:sp>
                    <p:nvSpPr>
                      <p:cNvPr id="42" name="Text Box 30"/>
                      <p:cNvSpPr txBox="1">
                        <a:spLocks noChangeArrowheads="1"/>
                      </p:cNvSpPr>
                      <p:nvPr/>
                    </p:nvSpPr>
                    <p:spPr bwMode="auto">
                      <a:xfrm>
                        <a:off x="2476" y="1048"/>
                        <a:ext cx="6578" cy="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数据是否准备好？</a:t>
                        </a:r>
                      </a:p>
                    </p:txBody>
                  </p:sp>
                </p:grpSp>
                <p:grpSp>
                  <p:nvGrpSpPr>
                    <p:cNvPr id="34" name="组合 33"/>
                    <p:cNvGrpSpPr>
                      <a:grpSpLocks/>
                    </p:cNvGrpSpPr>
                    <p:nvPr/>
                  </p:nvGrpSpPr>
                  <p:grpSpPr bwMode="auto">
                    <a:xfrm>
                      <a:off x="41529" y="0"/>
                      <a:ext cx="10953" cy="6762"/>
                      <a:chOff x="0" y="0"/>
                      <a:chExt cx="10953" cy="6762"/>
                    </a:xfrm>
                  </p:grpSpPr>
                  <p:sp>
                    <p:nvSpPr>
                      <p:cNvPr id="39" name="菱形 38"/>
                      <p:cNvSpPr>
                        <a:spLocks noChangeArrowheads="1"/>
                      </p:cNvSpPr>
                      <p:nvPr/>
                    </p:nvSpPr>
                    <p:spPr bwMode="auto">
                      <a:xfrm>
                        <a:off x="0" y="0"/>
                        <a:ext cx="10953" cy="6762"/>
                      </a:xfrm>
                      <a:prstGeom prst="diamond">
                        <a:avLst/>
                      </a:prstGeom>
                      <a:solidFill>
                        <a:srgbClr val="FFFFFF"/>
                      </a:solidFill>
                      <a:ln w="12700">
                        <a:solidFill>
                          <a:schemeClr val="tx1">
                            <a:lumMod val="100000"/>
                            <a:lumOff val="0"/>
                          </a:schemeClr>
                        </a:solidFill>
                        <a:miter lim="800000"/>
                        <a:headEnd/>
                        <a:tailEnd/>
                      </a:ln>
                    </p:spPr>
                    <p:txBody>
                      <a:bodyPr rot="0" vert="horz" wrap="square" lIns="91440" tIns="45720" rIns="91440" bIns="45720" anchor="ctr" anchorCtr="0" upright="1">
                        <a:noAutofit/>
                      </a:bodyPr>
                      <a:lstStyle/>
                      <a:p>
                        <a:endParaRPr lang="zh-CN" altLang="en-US" sz="1600" b="1"/>
                      </a:p>
                    </p:txBody>
                  </p:sp>
                  <p:sp>
                    <p:nvSpPr>
                      <p:cNvPr id="40" name="Text Box 33"/>
                      <p:cNvSpPr txBox="1">
                        <a:spLocks noChangeArrowheads="1"/>
                      </p:cNvSpPr>
                      <p:nvPr/>
                    </p:nvSpPr>
                    <p:spPr bwMode="auto">
                      <a:xfrm>
                        <a:off x="2476" y="1048"/>
                        <a:ext cx="6578" cy="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是否完成读入？</a:t>
                        </a:r>
                      </a:p>
                    </p:txBody>
                  </p:sp>
                </p:grpSp>
                <p:cxnSp>
                  <p:nvCxnSpPr>
                    <p:cNvPr id="35" name="直接箭头连接符 34"/>
                    <p:cNvCxnSpPr>
                      <a:cxnSpLocks noChangeShapeType="1"/>
                    </p:cNvCxnSpPr>
                    <p:nvPr/>
                  </p:nvCxnSpPr>
                  <p:spPr bwMode="auto">
                    <a:xfrm>
                      <a:off x="16002" y="3524"/>
                      <a:ext cx="1714" cy="0"/>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cxnSp>
                  <p:nvCxnSpPr>
                    <p:cNvPr id="36" name="直接箭头连接符 35"/>
                    <p:cNvCxnSpPr>
                      <a:cxnSpLocks noChangeShapeType="1"/>
                    </p:cNvCxnSpPr>
                    <p:nvPr/>
                  </p:nvCxnSpPr>
                  <p:spPr bwMode="auto">
                    <a:xfrm>
                      <a:off x="39814" y="3429"/>
                      <a:ext cx="1905" cy="0"/>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cxnSp>
                  <p:nvCxnSpPr>
                    <p:cNvPr id="37" name="直接箭头连接符 36"/>
                    <p:cNvCxnSpPr>
                      <a:cxnSpLocks noChangeShapeType="1"/>
                    </p:cNvCxnSpPr>
                    <p:nvPr/>
                  </p:nvCxnSpPr>
                  <p:spPr bwMode="auto">
                    <a:xfrm>
                      <a:off x="6858" y="3524"/>
                      <a:ext cx="1714" cy="0"/>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cxnSp>
                  <p:nvCxnSpPr>
                    <p:cNvPr id="38" name="直接箭头连接符 37"/>
                    <p:cNvCxnSpPr>
                      <a:cxnSpLocks noChangeShapeType="1"/>
                    </p:cNvCxnSpPr>
                    <p:nvPr/>
                  </p:nvCxnSpPr>
                  <p:spPr bwMode="auto">
                    <a:xfrm>
                      <a:off x="28765" y="3429"/>
                      <a:ext cx="1619" cy="0"/>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grpSp>
              <p:sp>
                <p:nvSpPr>
                  <p:cNvPr id="19" name="Text Box 38"/>
                  <p:cNvSpPr txBox="1">
                    <a:spLocks noChangeArrowheads="1"/>
                  </p:cNvSpPr>
                  <p:nvPr/>
                </p:nvSpPr>
                <p:spPr bwMode="auto">
                  <a:xfrm>
                    <a:off x="27717" y="857"/>
                    <a:ext cx="3429"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是</a:t>
                    </a:r>
                  </a:p>
                </p:txBody>
              </p:sp>
              <p:grpSp>
                <p:nvGrpSpPr>
                  <p:cNvPr id="20" name="组合 19"/>
                  <p:cNvGrpSpPr>
                    <a:grpSpLocks/>
                  </p:cNvGrpSpPr>
                  <p:nvPr/>
                </p:nvGrpSpPr>
                <p:grpSpPr bwMode="auto">
                  <a:xfrm>
                    <a:off x="3524" y="857"/>
                    <a:ext cx="52387" cy="10191"/>
                    <a:chOff x="0" y="0"/>
                    <a:chExt cx="52387" cy="10191"/>
                  </a:xfrm>
                </p:grpSpPr>
                <p:sp>
                  <p:nvSpPr>
                    <p:cNvPr id="21" name="Text Box 40"/>
                    <p:cNvSpPr txBox="1">
                      <a:spLocks noChangeArrowheads="1"/>
                    </p:cNvSpPr>
                    <p:nvPr/>
                  </p:nvSpPr>
                  <p:spPr bwMode="auto">
                    <a:xfrm>
                      <a:off x="26765" y="0"/>
                      <a:ext cx="9525" cy="400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将数据从</a:t>
                      </a:r>
                      <a:r>
                        <a:rPr lang="en-US" sz="1600" b="1" kern="100">
                          <a:effectLst/>
                          <a:latin typeface="Calibri" panose="020F0502020204030204" pitchFamily="34" charset="0"/>
                          <a:ea typeface="宋体" panose="02010600030101010101" pitchFamily="2" charset="-122"/>
                          <a:cs typeface="Times New Roman" panose="02020603050405020304" pitchFamily="18" charset="0"/>
                        </a:rPr>
                        <a:t>I/O</a:t>
                      </a:r>
                      <a:r>
                        <a:rPr lang="zh-CN" sz="1600" b="1" kern="100">
                          <a:effectLst/>
                          <a:latin typeface="Calibri" panose="020F0502020204030204" pitchFamily="34" charset="0"/>
                          <a:ea typeface="宋体" panose="02010600030101010101" pitchFamily="2" charset="-122"/>
                          <a:cs typeface="Times New Roman" panose="02020603050405020304" pitchFamily="18" charset="0"/>
                        </a:rPr>
                        <a:t>控制器读入内存</a:t>
                      </a:r>
                    </a:p>
                  </p:txBody>
                </p:sp>
                <p:cxnSp>
                  <p:nvCxnSpPr>
                    <p:cNvPr id="22" name="直接连接符 21"/>
                    <p:cNvCxnSpPr>
                      <a:cxnSpLocks noChangeShapeType="1"/>
                    </p:cNvCxnSpPr>
                    <p:nvPr/>
                  </p:nvCxnSpPr>
                  <p:spPr bwMode="auto">
                    <a:xfrm>
                      <a:off x="43529" y="6000"/>
                      <a:ext cx="95" cy="4096"/>
                    </a:xfrm>
                    <a:prstGeom prst="line">
                      <a:avLst/>
                    </a:prstGeom>
                    <a:noFill/>
                    <a:ln w="6350">
                      <a:solidFill>
                        <a:schemeClr val="tx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flipH="1" flipV="1">
                      <a:off x="0" y="9810"/>
                      <a:ext cx="43624" cy="381"/>
                    </a:xfrm>
                    <a:prstGeom prst="line">
                      <a:avLst/>
                    </a:prstGeom>
                    <a:noFill/>
                    <a:ln w="6350">
                      <a:solidFill>
                        <a:schemeClr val="tx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24" name="直接箭头连接符 23"/>
                    <p:cNvCxnSpPr>
                      <a:cxnSpLocks noChangeShapeType="1"/>
                    </p:cNvCxnSpPr>
                    <p:nvPr/>
                  </p:nvCxnSpPr>
                  <p:spPr bwMode="auto">
                    <a:xfrm flipV="1">
                      <a:off x="95" y="4953"/>
                      <a:ext cx="0" cy="4845"/>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flipH="1" flipV="1">
                      <a:off x="4191" y="8572"/>
                      <a:ext cx="15525" cy="95"/>
                    </a:xfrm>
                    <a:prstGeom prst="line">
                      <a:avLst/>
                    </a:prstGeom>
                    <a:noFill/>
                    <a:ln w="6350">
                      <a:solidFill>
                        <a:schemeClr val="tx1">
                          <a:lumMod val="100000"/>
                          <a:lumOff val="0"/>
                        </a:schemeClr>
                      </a:solidFill>
                      <a:miter lim="800000"/>
                      <a:headEnd/>
                      <a:tailEnd/>
                    </a:ln>
                    <a:extLst>
                      <a:ext uri="{909E8E84-426E-40DD-AFC4-6F175D3DCCD1}">
                        <a14:hiddenFill xmlns:a14="http://schemas.microsoft.com/office/drawing/2010/main">
                          <a:noFill/>
                        </a14:hiddenFill>
                      </a:ext>
                    </a:extLst>
                  </p:spPr>
                </p:cxnSp>
                <p:cxnSp>
                  <p:nvCxnSpPr>
                    <p:cNvPr id="26" name="直接箭头连接符 25"/>
                    <p:cNvCxnSpPr>
                      <a:cxnSpLocks noChangeShapeType="1"/>
                    </p:cNvCxnSpPr>
                    <p:nvPr/>
                  </p:nvCxnSpPr>
                  <p:spPr bwMode="auto">
                    <a:xfrm flipV="1">
                      <a:off x="4286" y="3429"/>
                      <a:ext cx="0" cy="5238"/>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sp>
                  <p:nvSpPr>
                    <p:cNvPr id="27" name="Text Box 46"/>
                    <p:cNvSpPr txBox="1">
                      <a:spLocks noChangeArrowheads="1"/>
                    </p:cNvSpPr>
                    <p:nvPr/>
                  </p:nvSpPr>
                  <p:spPr bwMode="auto">
                    <a:xfrm>
                      <a:off x="40671" y="5905"/>
                      <a:ext cx="3810"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否</a:t>
                      </a:r>
                    </a:p>
                  </p:txBody>
                </p:sp>
                <p:sp>
                  <p:nvSpPr>
                    <p:cNvPr id="28" name="Text Box 47"/>
                    <p:cNvSpPr txBox="1">
                      <a:spLocks noChangeArrowheads="1"/>
                    </p:cNvSpPr>
                    <p:nvPr/>
                  </p:nvSpPr>
                  <p:spPr bwMode="auto">
                    <a:xfrm>
                      <a:off x="48291" y="2857"/>
                      <a:ext cx="2763"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是</a:t>
                      </a:r>
                    </a:p>
                  </p:txBody>
                </p:sp>
                <p:sp>
                  <p:nvSpPr>
                    <p:cNvPr id="29" name="Text Box 48"/>
                    <p:cNvSpPr txBox="1">
                      <a:spLocks noChangeArrowheads="1"/>
                    </p:cNvSpPr>
                    <p:nvPr/>
                  </p:nvSpPr>
                  <p:spPr bwMode="auto">
                    <a:xfrm>
                      <a:off x="44481" y="6762"/>
                      <a:ext cx="7906"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下一条指令</a:t>
                      </a:r>
                    </a:p>
                  </p:txBody>
                </p:sp>
                <p:cxnSp>
                  <p:nvCxnSpPr>
                    <p:cNvPr id="30" name="直接箭头连接符 29"/>
                    <p:cNvCxnSpPr>
                      <a:cxnSpLocks noChangeShapeType="1"/>
                    </p:cNvCxnSpPr>
                    <p:nvPr/>
                  </p:nvCxnSpPr>
                  <p:spPr bwMode="auto">
                    <a:xfrm>
                      <a:off x="48958" y="2667"/>
                      <a:ext cx="0" cy="4000"/>
                    </a:xfrm>
                    <a:prstGeom prst="straightConnector1">
                      <a:avLst/>
                    </a:prstGeom>
                    <a:noFill/>
                    <a:ln w="6350">
                      <a:solidFill>
                        <a:schemeClr val="tx1">
                          <a:lumMod val="100000"/>
                          <a:lumOff val="0"/>
                        </a:schemeClr>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13" name="组合 12"/>
                <p:cNvGrpSpPr>
                  <a:grpSpLocks/>
                </p:cNvGrpSpPr>
                <p:nvPr/>
              </p:nvGrpSpPr>
              <p:grpSpPr bwMode="auto">
                <a:xfrm>
                  <a:off x="95" y="0"/>
                  <a:ext cx="38576" cy="10893"/>
                  <a:chOff x="0" y="0"/>
                  <a:chExt cx="38576" cy="10893"/>
                </a:xfrm>
              </p:grpSpPr>
              <p:sp>
                <p:nvSpPr>
                  <p:cNvPr id="14" name="Text Box 51"/>
                  <p:cNvSpPr txBox="1">
                    <a:spLocks noChangeArrowheads="1"/>
                  </p:cNvSpPr>
                  <p:nvPr/>
                </p:nvSpPr>
                <p:spPr bwMode="auto">
                  <a:xfrm>
                    <a:off x="19717" y="8573"/>
                    <a:ext cx="3810"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否</a:t>
                    </a:r>
                  </a:p>
                </p:txBody>
              </p:sp>
              <p:sp>
                <p:nvSpPr>
                  <p:cNvPr id="15" name="Text Box 52"/>
                  <p:cNvSpPr txBox="1">
                    <a:spLocks noChangeArrowheads="1"/>
                  </p:cNvSpPr>
                  <p:nvPr/>
                </p:nvSpPr>
                <p:spPr bwMode="auto">
                  <a:xfrm>
                    <a:off x="0" y="0"/>
                    <a:ext cx="6858"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CPU</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I/O</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6" name="Text Box 53"/>
                  <p:cNvSpPr txBox="1">
                    <a:spLocks noChangeArrowheads="1"/>
                  </p:cNvSpPr>
                  <p:nvPr/>
                </p:nvSpPr>
                <p:spPr bwMode="auto">
                  <a:xfrm>
                    <a:off x="8953" y="0"/>
                    <a:ext cx="6954"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I/O</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CPU</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Text Box 54"/>
                  <p:cNvSpPr txBox="1">
                    <a:spLocks noChangeArrowheads="1"/>
                  </p:cNvSpPr>
                  <p:nvPr/>
                </p:nvSpPr>
                <p:spPr bwMode="auto">
                  <a:xfrm>
                    <a:off x="31432" y="0"/>
                    <a:ext cx="7144"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en-US" sz="1600" b="1" kern="100">
                        <a:effectLst/>
                        <a:latin typeface="Times New Roman" panose="02020603050405020304" pitchFamily="18" charset="0"/>
                        <a:ea typeface="宋体" panose="02010600030101010101" pitchFamily="2" charset="-122"/>
                        <a:cs typeface="Times New Roman" panose="02020603050405020304" pitchFamily="18" charset="0"/>
                      </a:rPr>
                      <a:t>I/O</a:t>
                    </a:r>
                    <a:r>
                      <a:rPr lang="en-US" sz="1600" b="1" kern="10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zh-CN" sz="1600" b="1" kern="100">
                        <a:effectLst/>
                        <a:latin typeface="Times New Roman" panose="02020603050405020304" pitchFamily="18" charset="0"/>
                        <a:ea typeface="宋体" panose="02010600030101010101" pitchFamily="2" charset="-122"/>
                        <a:cs typeface="Times New Roman" panose="02020603050405020304" pitchFamily="18" charset="0"/>
                      </a:rPr>
                      <a:t>内存</a:t>
                    </a:r>
                    <a:endParaRPr lang="zh-CN" sz="1600" b="1" kern="100">
                      <a:effectLst/>
                      <a:latin typeface="Calibri" panose="020F0502020204030204" pitchFamily="34" charset="0"/>
                      <a:ea typeface="宋体" panose="02010600030101010101" pitchFamily="2" charset="-122"/>
                      <a:cs typeface="Times New Roman" panose="02020603050405020304" pitchFamily="18" charset="0"/>
                    </a:endParaRPr>
                  </a:p>
                </p:txBody>
              </p:sp>
            </p:grpSp>
          </p:grpSp>
          <p:cxnSp>
            <p:nvCxnSpPr>
              <p:cNvPr id="11" name="直接连接符 10"/>
              <p:cNvCxnSpPr>
                <a:cxnSpLocks noChangeShapeType="1"/>
              </p:cNvCxnSpPr>
              <p:nvPr/>
            </p:nvCxnSpPr>
            <p:spPr bwMode="auto">
              <a:xfrm>
                <a:off x="23145" y="8763"/>
                <a:ext cx="0" cy="2667"/>
              </a:xfrm>
              <a:prstGeom prst="line">
                <a:avLst/>
              </a:prstGeom>
              <a:noFill/>
              <a:ln w="6350">
                <a:solidFill>
                  <a:schemeClr val="tx1">
                    <a:lumMod val="100000"/>
                    <a:lumOff val="0"/>
                  </a:schemeClr>
                </a:solidFill>
                <a:miter lim="800000"/>
                <a:headEnd/>
                <a:tailEnd/>
              </a:ln>
              <a:extLst>
                <a:ext uri="{909E8E84-426E-40DD-AFC4-6F175D3DCCD1}">
                  <a14:hiddenFill xmlns:a14="http://schemas.microsoft.com/office/drawing/2010/main">
                    <a:noFill/>
                  </a14:hiddenFill>
                </a:ext>
              </a:extLst>
            </p:spPr>
          </p:cxnSp>
        </p:grpSp>
        <p:sp>
          <p:nvSpPr>
            <p:cNvPr id="9" name="文本框 2"/>
            <p:cNvSpPr txBox="1">
              <a:spLocks noChangeArrowheads="1"/>
            </p:cNvSpPr>
            <p:nvPr/>
          </p:nvSpPr>
          <p:spPr bwMode="auto">
            <a:xfrm>
              <a:off x="1953721" y="1479479"/>
              <a:ext cx="1596390" cy="232038"/>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a:spcAft>
                  <a:spcPts val="0"/>
                </a:spcAft>
              </a:pPr>
              <a:r>
                <a:rPr lang="zh-CN" sz="1600" b="1" kern="100">
                  <a:effectLst/>
                  <a:latin typeface="Calibri" panose="020F0502020204030204" pitchFamily="34" charset="0"/>
                  <a:ea typeface="宋体" panose="02010600030101010101" pitchFamily="2" charset="-122"/>
                  <a:cs typeface="Times New Roman" panose="02020603050405020304" pitchFamily="18" charset="0"/>
                </a:rPr>
                <a:t>图</a:t>
              </a:r>
              <a:r>
                <a:rPr lang="en-US" sz="1600" b="1" kern="100">
                  <a:effectLst/>
                  <a:latin typeface="Calibri" panose="020F0502020204030204" pitchFamily="34" charset="0"/>
                  <a:ea typeface="宋体" panose="02010600030101010101" pitchFamily="2" charset="-122"/>
                  <a:cs typeface="Times New Roman" panose="02020603050405020304" pitchFamily="18" charset="0"/>
                </a:rPr>
                <a:t>9-3 </a:t>
              </a:r>
              <a:r>
                <a:rPr lang="zh-CN" sz="1600" b="1" kern="100">
                  <a:effectLst/>
                  <a:latin typeface="Calibri" panose="020F0502020204030204" pitchFamily="34" charset="0"/>
                  <a:ea typeface="宋体" panose="02010600030101010101" pitchFamily="2" charset="-122"/>
                  <a:cs typeface="Times New Roman" panose="02020603050405020304" pitchFamily="18" charset="0"/>
                </a:rPr>
                <a:t>轮询方式</a:t>
              </a:r>
            </a:p>
          </p:txBody>
        </p:sp>
      </p:grpSp>
    </p:spTree>
    <p:extLst>
      <p:ext uri="{BB962C8B-B14F-4D97-AF65-F5344CB8AC3E}">
        <p14:creationId xmlns:p14="http://schemas.microsoft.com/office/powerpoint/2010/main" val="3954444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E48920-43C2-4295-8DDE-7E530FD54ED3}"/>
              </a:ext>
            </a:extLst>
          </p:cNvPr>
          <p:cNvSpPr>
            <a:spLocks noGrp="1"/>
          </p:cNvSpPr>
          <p:nvPr>
            <p:ph type="body" sz="quarter" idx="12"/>
          </p:nvPr>
        </p:nvSpPr>
        <p:spPr/>
        <p:txBody>
          <a:bodyPr/>
          <a:lstStyle/>
          <a:p>
            <a:r>
              <a:rPr lang="zh-CN" altLang="en-US" dirty="0">
                <a:ea typeface="楷体_GB2312" pitchFamily="49" charset="-122"/>
              </a:rPr>
              <a:t>程序直接控制方式</a:t>
            </a:r>
            <a:endParaRPr lang="zh-CN" altLang="en-US" dirty="0"/>
          </a:p>
        </p:txBody>
      </p:sp>
      <p:sp>
        <p:nvSpPr>
          <p:cNvPr id="3" name="内容占位符 2">
            <a:extLst>
              <a:ext uri="{FF2B5EF4-FFF2-40B4-BE49-F238E27FC236}">
                <a16:creationId xmlns:a16="http://schemas.microsoft.com/office/drawing/2014/main" id="{61BDE3A0-3300-429A-BD3C-48853E764A3B}"/>
              </a:ext>
            </a:extLst>
          </p:cNvPr>
          <p:cNvSpPr>
            <a:spLocks noGrp="1"/>
          </p:cNvSpPr>
          <p:nvPr>
            <p:ph sz="quarter" idx="13"/>
          </p:nvPr>
        </p:nvSpPr>
        <p:spPr/>
        <p:txBody>
          <a:bodyPr/>
          <a:lstStyle/>
          <a:p>
            <a:endParaRPr lang="zh-CN" altLang="en-US"/>
          </a:p>
        </p:txBody>
      </p:sp>
      <p:sp>
        <p:nvSpPr>
          <p:cNvPr id="4" name="矩形 3">
            <a:extLst>
              <a:ext uri="{FF2B5EF4-FFF2-40B4-BE49-F238E27FC236}">
                <a16:creationId xmlns:a16="http://schemas.microsoft.com/office/drawing/2014/main" id="{D968A9BC-B1D9-4DCD-9319-BB20F85F47E7}"/>
              </a:ext>
            </a:extLst>
          </p:cNvPr>
          <p:cNvSpPr/>
          <p:nvPr/>
        </p:nvSpPr>
        <p:spPr>
          <a:xfrm>
            <a:off x="964735" y="2584314"/>
            <a:ext cx="7206142" cy="1273875"/>
          </a:xfrm>
          <a:prstGeom prst="rect">
            <a:avLst/>
          </a:prstGeom>
        </p:spPr>
        <p:txBody>
          <a:bodyPr wrap="square">
            <a:spAutoFit/>
          </a:bodyPr>
          <a:lstStyle/>
          <a:p>
            <a:pPr>
              <a:lnSpc>
                <a:spcPct val="150000"/>
              </a:lnSpc>
            </a:pPr>
            <a:r>
              <a:rPr lang="zh-CN" altLang="en-US" b="1" dirty="0">
                <a:latin typeface="黑体" panose="02010609060101010101" pitchFamily="49" charset="-122"/>
                <a:ea typeface="黑体" panose="02010609060101010101" pitchFamily="49" charset="-122"/>
              </a:rPr>
              <a:t>由</a:t>
            </a:r>
            <a:r>
              <a:rPr lang="en-US" altLang="zh-CN" b="1" dirty="0">
                <a:latin typeface="黑体" panose="02010609060101010101" pitchFamily="49" charset="-122"/>
                <a:ea typeface="黑体" panose="02010609060101010101" pitchFamily="49" charset="-122"/>
              </a:rPr>
              <a:t>CPU</a:t>
            </a:r>
            <a:r>
              <a:rPr lang="zh-CN" altLang="en-US" b="1" dirty="0">
                <a:latin typeface="黑体" panose="02010609060101010101" pitchFamily="49" charset="-122"/>
                <a:ea typeface="黑体" panose="02010609060101010101" pitchFamily="49" charset="-122"/>
              </a:rPr>
              <a:t>直接控制内存和外围设备之间的信息传送。</a:t>
            </a:r>
            <a:r>
              <a:rPr lang="en-US" altLang="zh-CN" b="1" dirty="0">
                <a:latin typeface="黑体" panose="02010609060101010101" pitchFamily="49" charset="-122"/>
                <a:ea typeface="黑体" panose="02010609060101010101" pitchFamily="49" charset="-122"/>
              </a:rPr>
              <a:t>I/O</a:t>
            </a:r>
            <a:r>
              <a:rPr lang="zh-CN" altLang="en-US" b="1" dirty="0">
                <a:latin typeface="黑体" panose="02010609060101010101" pitchFamily="49" charset="-122"/>
                <a:ea typeface="黑体" panose="02010609060101010101" pitchFamily="49" charset="-122"/>
              </a:rPr>
              <a:t>操作由程序发起，并等待操作完成。数据的每次读写通过</a:t>
            </a:r>
            <a:r>
              <a:rPr lang="en-US" altLang="zh-CN" dirty="0">
                <a:latin typeface="黑体" panose="02010609060101010101" pitchFamily="49" charset="-122"/>
                <a:ea typeface="黑体" panose="02010609060101010101" pitchFamily="49" charset="-122"/>
              </a:rPr>
              <a:t>CPU</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控制，包括发送读写命令</a:t>
            </a:r>
            <a:r>
              <a:rPr lang="zh-CN" altLang="eu-ES" b="1" dirty="0">
                <a:latin typeface="黑体" panose="02010609060101010101" pitchFamily="49" charset="-122"/>
                <a:ea typeface="黑体" panose="02010609060101010101" pitchFamily="49" charset="-122"/>
              </a:rPr>
              <a:t>、循环</a:t>
            </a:r>
            <a:r>
              <a:rPr lang="zh-CN" altLang="en-US" b="1" dirty="0">
                <a:latin typeface="黑体" panose="02010609060101010101" pitchFamily="49" charset="-122"/>
                <a:ea typeface="黑体" panose="02010609060101010101" pitchFamily="49" charset="-122"/>
              </a:rPr>
              <a:t>测试设备状态、传输数据。</a:t>
            </a:r>
          </a:p>
        </p:txBody>
      </p:sp>
    </p:spTree>
    <p:extLst>
      <p:ext uri="{BB962C8B-B14F-4D97-AF65-F5344CB8AC3E}">
        <p14:creationId xmlns:p14="http://schemas.microsoft.com/office/powerpoint/2010/main" val="3058891530"/>
      </p:ext>
    </p:extLst>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7280</TotalTime>
  <Words>2681</Words>
  <Application>Microsoft Office PowerPoint</Application>
  <PresentationFormat>全屏显示(4:3)</PresentationFormat>
  <Paragraphs>353</Paragraphs>
  <Slides>43</Slides>
  <Notes>2</Notes>
  <HiddenSlides>0</HiddenSlides>
  <MMClips>0</MMClips>
  <ScaleCrop>false</ScaleCrop>
  <HeadingPairs>
    <vt:vector size="8" baseType="variant">
      <vt:variant>
        <vt:lpstr>已用的字体</vt:lpstr>
      </vt:variant>
      <vt:variant>
        <vt:i4>17</vt:i4>
      </vt:variant>
      <vt:variant>
        <vt:lpstr>主题</vt:lpstr>
      </vt:variant>
      <vt:variant>
        <vt:i4>4</vt:i4>
      </vt:variant>
      <vt:variant>
        <vt:lpstr>嵌入 OLE 服务器</vt:lpstr>
      </vt:variant>
      <vt:variant>
        <vt:i4>1</vt:i4>
      </vt:variant>
      <vt:variant>
        <vt:lpstr>幻灯片标题</vt:lpstr>
      </vt:variant>
      <vt:variant>
        <vt:i4>43</vt:i4>
      </vt:variant>
    </vt:vector>
  </HeadingPairs>
  <TitlesOfParts>
    <vt:vector size="65" baseType="lpstr">
      <vt:lpstr>DotumChe</vt:lpstr>
      <vt:lpstr>MS Gothic</vt:lpstr>
      <vt:lpstr>等线</vt:lpstr>
      <vt:lpstr>等线 Light</vt:lpstr>
      <vt:lpstr>仿宋</vt:lpstr>
      <vt:lpstr>黑体</vt:lpstr>
      <vt:lpstr>华文楷体</vt:lpstr>
      <vt:lpstr>楷体_GB2312</vt:lpstr>
      <vt:lpstr>宋体</vt:lpstr>
      <vt:lpstr>微软雅黑</vt:lpstr>
      <vt:lpstr>Arial</vt:lpstr>
      <vt:lpstr>Calibri</vt:lpstr>
      <vt:lpstr>Calibri Light</vt:lpstr>
      <vt:lpstr>Century Gothic</vt:lpstr>
      <vt:lpstr>Symbol</vt:lpstr>
      <vt:lpstr>Times New Roman</vt:lpstr>
      <vt:lpstr>Wingdings</vt:lpstr>
      <vt:lpstr>模板页面</vt:lpstr>
      <vt:lpstr>Custom Design</vt:lpstr>
      <vt:lpstr>1_模板页面</vt:lpstr>
      <vt:lpstr>1_Custom Design</vt:lpstr>
      <vt:lpstr>VISIO 4 Drawing</vt:lpstr>
      <vt:lpstr>PowerPoint 演示文稿</vt:lpstr>
      <vt:lpstr>PowerPoint 演示文稿</vt:lpstr>
      <vt:lpstr>PowerPoint 演示文稿</vt:lpstr>
      <vt:lpstr>PowerPoint 演示文稿</vt:lpstr>
      <vt:lpstr>设备控制器组成</vt:lpstr>
      <vt:lpstr>PowerPoint 演示文稿</vt:lpstr>
      <vt:lpstr>PowerPoint 演示文稿</vt:lpstr>
      <vt:lpstr>PowerPoint 演示文稿</vt:lpstr>
      <vt:lpstr>PowerPoint 演示文稿</vt:lpstr>
      <vt:lpstr>PowerPoint 演示文稿</vt:lpstr>
      <vt:lpstr>程序直接控制方式示例－CPU控制控制输入数据过程示例</vt:lpstr>
      <vt:lpstr>PowerPoint 演示文稿</vt:lpstr>
      <vt:lpstr>PowerPoint 演示文稿</vt:lpstr>
      <vt:lpstr>PowerPoint 演示文稿</vt:lpstr>
      <vt:lpstr>中断控制方式输入数据CPU控制控制过程示例</vt:lpstr>
      <vt:lpstr>PowerPoint 演示文稿</vt:lpstr>
      <vt:lpstr>PowerPoint 演示文稿</vt:lpstr>
      <vt:lpstr>DMA的实现流程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SPOOLing系统的特点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1213</cp:revision>
  <dcterms:created xsi:type="dcterms:W3CDTF">2015-08-18T02:51:00Z</dcterms:created>
  <dcterms:modified xsi:type="dcterms:W3CDTF">2020-10-19T09:31:17Z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